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39" r:id="rId2"/>
    <p:sldId id="261" r:id="rId3"/>
    <p:sldId id="267" r:id="rId4"/>
    <p:sldId id="271" r:id="rId5"/>
    <p:sldId id="258" r:id="rId6"/>
    <p:sldId id="272" r:id="rId7"/>
    <p:sldId id="257" r:id="rId8"/>
    <p:sldId id="278" r:id="rId9"/>
    <p:sldId id="280" r:id="rId10"/>
    <p:sldId id="281" r:id="rId11"/>
    <p:sldId id="268" r:id="rId12"/>
    <p:sldId id="286" r:id="rId13"/>
    <p:sldId id="256" r:id="rId14"/>
    <p:sldId id="289" r:id="rId15"/>
    <p:sldId id="288" r:id="rId16"/>
    <p:sldId id="290" r:id="rId17"/>
    <p:sldId id="282" r:id="rId18"/>
    <p:sldId id="283" r:id="rId19"/>
    <p:sldId id="292" r:id="rId20"/>
    <p:sldId id="293" r:id="rId21"/>
    <p:sldId id="260" r:id="rId22"/>
    <p:sldId id="319" r:id="rId23"/>
    <p:sldId id="299" r:id="rId24"/>
    <p:sldId id="297" r:id="rId25"/>
    <p:sldId id="316" r:id="rId26"/>
    <p:sldId id="295" r:id="rId27"/>
    <p:sldId id="320" r:id="rId28"/>
    <p:sldId id="322" r:id="rId29"/>
    <p:sldId id="300" r:id="rId30"/>
    <p:sldId id="324" r:id="rId31"/>
    <p:sldId id="302" r:id="rId32"/>
    <p:sldId id="323" r:id="rId33"/>
    <p:sldId id="325" r:id="rId34"/>
    <p:sldId id="301" r:id="rId35"/>
    <p:sldId id="328" r:id="rId36"/>
    <p:sldId id="329" r:id="rId37"/>
    <p:sldId id="308" r:id="rId38"/>
    <p:sldId id="332" r:id="rId39"/>
    <p:sldId id="330" r:id="rId40"/>
    <p:sldId id="331" r:id="rId41"/>
    <p:sldId id="309" r:id="rId42"/>
    <p:sldId id="305" r:id="rId43"/>
    <p:sldId id="327" r:id="rId44"/>
    <p:sldId id="304" r:id="rId45"/>
    <p:sldId id="333" r:id="rId46"/>
    <p:sldId id="310" r:id="rId47"/>
    <p:sldId id="335" r:id="rId48"/>
    <p:sldId id="337" r:id="rId49"/>
    <p:sldId id="314" r:id="rId50"/>
    <p:sldId id="315" r:id="rId51"/>
    <p:sldId id="338" r:id="rId52"/>
    <p:sldId id="33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59AA9E-17CD-4E3C-8304-87E0DB3A3594}">
          <p14:sldIdLst>
            <p14:sldId id="339"/>
            <p14:sldId id="261"/>
            <p14:sldId id="267"/>
            <p14:sldId id="271"/>
            <p14:sldId id="258"/>
            <p14:sldId id="272"/>
            <p14:sldId id="257"/>
            <p14:sldId id="278"/>
            <p14:sldId id="280"/>
            <p14:sldId id="281"/>
            <p14:sldId id="268"/>
            <p14:sldId id="286"/>
            <p14:sldId id="256"/>
            <p14:sldId id="289"/>
            <p14:sldId id="288"/>
            <p14:sldId id="290"/>
            <p14:sldId id="282"/>
            <p14:sldId id="283"/>
            <p14:sldId id="292"/>
            <p14:sldId id="293"/>
            <p14:sldId id="260"/>
            <p14:sldId id="319"/>
            <p14:sldId id="299"/>
            <p14:sldId id="297"/>
            <p14:sldId id="316"/>
            <p14:sldId id="295"/>
            <p14:sldId id="320"/>
            <p14:sldId id="322"/>
            <p14:sldId id="300"/>
            <p14:sldId id="324"/>
            <p14:sldId id="302"/>
            <p14:sldId id="323"/>
            <p14:sldId id="325"/>
            <p14:sldId id="301"/>
            <p14:sldId id="328"/>
            <p14:sldId id="329"/>
            <p14:sldId id="308"/>
            <p14:sldId id="332"/>
            <p14:sldId id="330"/>
            <p14:sldId id="331"/>
            <p14:sldId id="309"/>
            <p14:sldId id="305"/>
            <p14:sldId id="327"/>
            <p14:sldId id="304"/>
            <p14:sldId id="333"/>
            <p14:sldId id="310"/>
            <p14:sldId id="335"/>
            <p14:sldId id="337"/>
            <p14:sldId id="314"/>
            <p14:sldId id="315"/>
            <p14:sldId id="338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annis Gonidelis" initials="IG" lastIdx="1" clrIdx="0">
    <p:extLst>
      <p:ext uri="{19B8F6BF-5375-455C-9EA6-DF929625EA0E}">
        <p15:presenceInfo xmlns:p15="http://schemas.microsoft.com/office/powerpoint/2012/main" userId="S::gonidelis@office365.auth.gr::2bdc9fa9-0e7e-4358-b294-3fae7cf924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1D12"/>
    <a:srgbClr val="DDD5C5"/>
    <a:srgbClr val="968158"/>
    <a:srgbClr val="C04A2E"/>
    <a:srgbClr val="FEEDE8"/>
    <a:srgbClr val="267F99"/>
    <a:srgbClr val="F9EAE7"/>
    <a:srgbClr val="80311E"/>
    <a:srgbClr val="BEAF90"/>
    <a:srgbClr val="CE5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85176" autoAdjust="0"/>
  </p:normalViewPr>
  <p:slideViewPr>
    <p:cSldViewPr snapToGrid="0">
      <p:cViewPr varScale="1">
        <p:scale>
          <a:sx n="73" d="100"/>
          <a:sy n="73" d="100"/>
        </p:scale>
        <p:origin x="936" y="7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Transform</a:t>
            </a:r>
            <a:r>
              <a:rPr lang="en-US" baseline="0" dirty="0"/>
              <a:t> &amp; </a:t>
            </a:r>
            <a:r>
              <a:rPr lang="en-US" baseline="0" dirty="0" err="1"/>
              <a:t>remove_if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100m</c:v>
          </c:tx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dLbls>
            <c:delete val="1"/>
          </c:dLbls>
          <c:xVal>
            <c:numRef>
              <c:f>Sheet1!$A$1:$A$5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xVal>
          <c:yVal>
            <c:numRef>
              <c:f>Sheet1!$B$1:$B$5</c:f>
              <c:numCache>
                <c:formatCode>General</c:formatCode>
                <c:ptCount val="5"/>
                <c:pt idx="0">
                  <c:v>0.51</c:v>
                </c:pt>
                <c:pt idx="1">
                  <c:v>1.86</c:v>
                </c:pt>
                <c:pt idx="2">
                  <c:v>1.78</c:v>
                </c:pt>
                <c:pt idx="3">
                  <c:v>1.88</c:v>
                </c:pt>
                <c:pt idx="4">
                  <c:v>2.13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FA-4019-B58D-E94CEC2E8D09}"/>
            </c:ext>
          </c:extLst>
        </c:ser>
        <c:dLbls>
          <c:dLblPos val="t"/>
          <c:showLegendKey val="0"/>
          <c:showVal val="1"/>
          <c:showCatName val="1"/>
          <c:showSerName val="0"/>
          <c:showPercent val="0"/>
          <c:showBubbleSize val="0"/>
        </c:dLbls>
        <c:axId val="850069024"/>
        <c:axId val="850065696"/>
      </c:scatterChart>
      <c:valAx>
        <c:axId val="850069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HPX threads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065696"/>
        <c:crosses val="autoZero"/>
        <c:crossBetween val="midCat"/>
        <c:majorUnit val="1"/>
      </c:valAx>
      <c:valAx>
        <c:axId val="85006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069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Transform &amp;</a:t>
            </a:r>
            <a:r>
              <a:rPr lang="en-US" baseline="0" dirty="0"/>
              <a:t> reverse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100m</c:v>
          </c:tx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dLbls>
            <c:delete val="1"/>
          </c:dLbls>
          <c:xVal>
            <c:numRef>
              <c:f>Sheet1!$E$1:$E$5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xVal>
          <c:yVal>
            <c:numRef>
              <c:f>Sheet1!$F$1:$F$5</c:f>
              <c:numCache>
                <c:formatCode>General</c:formatCode>
                <c:ptCount val="5"/>
                <c:pt idx="0">
                  <c:v>8.14</c:v>
                </c:pt>
                <c:pt idx="1">
                  <c:v>4.26</c:v>
                </c:pt>
                <c:pt idx="2">
                  <c:v>2.29</c:v>
                </c:pt>
                <c:pt idx="3">
                  <c:v>1.41</c:v>
                </c:pt>
                <c:pt idx="4">
                  <c:v>1.19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CE5-4C74-80C0-5E131E0E890C}"/>
            </c:ext>
          </c:extLst>
        </c:ser>
        <c:dLbls>
          <c:dLblPos val="r"/>
          <c:showLegendKey val="0"/>
          <c:showVal val="1"/>
          <c:showCatName val="1"/>
          <c:showSerName val="0"/>
          <c:showPercent val="0"/>
          <c:showBubbleSize val="0"/>
        </c:dLbls>
        <c:axId val="737496624"/>
        <c:axId val="737494128"/>
      </c:scatterChart>
      <c:valAx>
        <c:axId val="737496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HPX</a:t>
                </a:r>
                <a:r>
                  <a:rPr lang="en-US" baseline="0" dirty="0"/>
                  <a:t> threads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494128"/>
        <c:crosses val="autoZero"/>
        <c:crossBetween val="midCat"/>
        <c:majorUnit val="1"/>
      </c:valAx>
      <c:valAx>
        <c:axId val="737494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7496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1197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86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570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20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25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838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81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SIMPLE API-DISPATCHING PROBL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guarantee that if sentinel is proper then it works: the properties for our geeky friends are “…”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RNG &lt;- vector, </a:t>
            </a:r>
            <a:r>
              <a:rPr lang="en-US" dirty="0" err="1"/>
              <a:t>whatever_packaged_from_the_user_container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28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KEEP THE VIEWS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5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 hates double titles.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61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KEEP THE VIEWS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7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MOST IMPORTANS: Why not have the benefits of HPX on top of range-v3?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97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it works out of the box.</a:t>
            </a:r>
          </a:p>
          <a:p>
            <a:r>
              <a:rPr lang="en-US" dirty="0"/>
              <a:t>It would probably also work on std parallel algos but:</a:t>
            </a:r>
          </a:p>
          <a:p>
            <a:r>
              <a:rPr lang="en-US" dirty="0"/>
              <a:t>    1. nobody has made remarks on that</a:t>
            </a:r>
          </a:p>
          <a:p>
            <a:r>
              <a:rPr lang="en-US" dirty="0"/>
              <a:t>    2. there is no API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5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9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9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6B2C065-5B76-4E86-9C3A-202327196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731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65203" y="516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565200" y="1070028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8802172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C34696F-8BA2-49ED-ADCE-3E0E5CFE9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51400" y="3632833"/>
            <a:ext cx="3942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DEFEFF3-F0C9-424A-A6B0-C601C9AF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4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9147949" y="1876664"/>
            <a:ext cx="3266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210541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2105419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5424359" y="2862933"/>
            <a:ext cx="21688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4100756" y="23498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2C4F53-5842-40EB-B3A3-97BFBEA9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25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100" y="2268300"/>
            <a:ext cx="61232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100" y="4275200"/>
            <a:ext cx="32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2D25E36-C728-422C-8A83-939882FF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69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842500" y="1122700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842512" y="1881121"/>
            <a:ext cx="33076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5618219" y="1122700"/>
            <a:ext cx="35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618219" y="1881121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842511" y="4442569"/>
            <a:ext cx="382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842512" y="5218944"/>
            <a:ext cx="3307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5618219" y="4442579"/>
            <a:ext cx="34480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5618219" y="5218944"/>
            <a:ext cx="3448000" cy="9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A4275-43C8-4A42-B685-E9AFFB11C2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8760" y="3276587"/>
            <a:ext cx="914479" cy="30482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5E34534-3B33-4F91-B092-B3B7B8233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81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6562100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6562100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1208185" y="3990713"/>
            <a:ext cx="24376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1208185" y="4738413"/>
            <a:ext cx="20296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3904743" y="3990713"/>
            <a:ext cx="239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3904733" y="4738413"/>
            <a:ext cx="1968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65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Slide Number Placeholder 7">
            <a:extLst>
              <a:ext uri="{FF2B5EF4-FFF2-40B4-BE49-F238E27FC236}">
                <a16:creationId xmlns:a16="http://schemas.microsoft.com/office/drawing/2014/main" id="{FD940215-540D-47F1-8827-974E199F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  <p:sldLayoutId id="2147483670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llAR-GROUP/hp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id="{E1D5FE8D-34CF-4903-9D7C-A2AE3F6B1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5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503853"/>
            <a:ext cx="5389879" cy="114238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tamaran Thin"/>
              </a:rPr>
              <a:t>New Parallel - Overloads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91E9F-65EA-4FAD-BDA3-EB7BA3967FB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7C236B5-BAB2-47DB-A233-18D9EF78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081C7-A293-4AA2-8A7C-6731252B75B9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9FAD070-DD17-47AD-A82B-B59D09390B51}"/>
              </a:ext>
            </a:extLst>
          </p:cNvPr>
          <p:cNvSpPr txBox="1"/>
          <p:nvPr/>
        </p:nvSpPr>
        <p:spPr>
          <a:xfrm>
            <a:off x="1590040" y="2039776"/>
            <a:ext cx="48006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v{ 1, 2, 3, 4};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find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(begin(v), end(v), 3);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C55AD1-D840-4978-BBE3-40AFD83CF2E7}"/>
              </a:ext>
            </a:extLst>
          </p:cNvPr>
          <p:cNvSpPr txBox="1"/>
          <p:nvPr/>
        </p:nvSpPr>
        <p:spPr>
          <a:xfrm>
            <a:off x="1295400" y="4367105"/>
            <a:ext cx="538988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v{ 1, 2, 3, 4};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find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par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begin(v), end(v), 3);</a:t>
            </a: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DBDDD7-2CCC-4870-86B8-473AF8E5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/>
          </a:p>
        </p:txBody>
      </p:sp>
      <p:sp>
        <p:nvSpPr>
          <p:cNvPr id="35" name="Google Shape;466;p45">
            <a:extLst>
              <a:ext uri="{FF2B5EF4-FFF2-40B4-BE49-F238E27FC236}">
                <a16:creationId xmlns:a16="http://schemas.microsoft.com/office/drawing/2014/main" id="{D2000491-BEBB-4767-AC71-40C087FC7220}"/>
              </a:ext>
            </a:extLst>
          </p:cNvPr>
          <p:cNvSpPr/>
          <p:nvPr/>
        </p:nvSpPr>
        <p:spPr>
          <a:xfrm>
            <a:off x="3815080" y="3392653"/>
            <a:ext cx="350520" cy="3505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77;p45">
            <a:extLst>
              <a:ext uri="{FF2B5EF4-FFF2-40B4-BE49-F238E27FC236}">
                <a16:creationId xmlns:a16="http://schemas.microsoft.com/office/drawing/2014/main" id="{FEBCD434-4A01-454D-84E8-2087E3A9E54A}"/>
              </a:ext>
            </a:extLst>
          </p:cNvPr>
          <p:cNvCxnSpPr>
            <a:cxnSpLocks/>
          </p:cNvCxnSpPr>
          <p:nvPr/>
        </p:nvCxnSpPr>
        <p:spPr>
          <a:xfrm flipH="1" flipV="1">
            <a:off x="3985260" y="2930994"/>
            <a:ext cx="3785" cy="50165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77;p45">
            <a:extLst>
              <a:ext uri="{FF2B5EF4-FFF2-40B4-BE49-F238E27FC236}">
                <a16:creationId xmlns:a16="http://schemas.microsoft.com/office/drawing/2014/main" id="{9CB63689-090D-4840-97F6-A09B28859E45}"/>
              </a:ext>
            </a:extLst>
          </p:cNvPr>
          <p:cNvCxnSpPr>
            <a:cxnSpLocks/>
          </p:cNvCxnSpPr>
          <p:nvPr/>
        </p:nvCxnSpPr>
        <p:spPr>
          <a:xfrm flipV="1">
            <a:off x="3990340" y="3632671"/>
            <a:ext cx="0" cy="581024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456;p45">
            <a:extLst>
              <a:ext uri="{FF2B5EF4-FFF2-40B4-BE49-F238E27FC236}">
                <a16:creationId xmlns:a16="http://schemas.microsoft.com/office/drawing/2014/main" id="{1975919A-5708-4224-A0C7-BB11B5D50E9D}"/>
              </a:ext>
            </a:extLst>
          </p:cNvPr>
          <p:cNvSpPr/>
          <p:nvPr/>
        </p:nvSpPr>
        <p:spPr>
          <a:xfrm>
            <a:off x="10250947" y="2001510"/>
            <a:ext cx="873805" cy="2365595"/>
          </a:xfrm>
          <a:prstGeom prst="rect">
            <a:avLst/>
          </a:prstGeom>
          <a:solidFill>
            <a:srgbClr val="E3DC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" name="Google Shape;478;p45">
            <a:extLst>
              <a:ext uri="{FF2B5EF4-FFF2-40B4-BE49-F238E27FC236}">
                <a16:creationId xmlns:a16="http://schemas.microsoft.com/office/drawing/2014/main" id="{0F233EB8-C8D5-414A-8147-89197EA899B6}"/>
              </a:ext>
            </a:extLst>
          </p:cNvPr>
          <p:cNvSpPr txBox="1"/>
          <p:nvPr/>
        </p:nvSpPr>
        <p:spPr>
          <a:xfrm>
            <a:off x="8469689" y="2393719"/>
            <a:ext cx="2543303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Let the compiler/library manage parallelization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Readability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3" name="Google Shape;478;p45">
            <a:extLst>
              <a:ext uri="{FF2B5EF4-FFF2-40B4-BE49-F238E27FC236}">
                <a16:creationId xmlns:a16="http://schemas.microsoft.com/office/drawing/2014/main" id="{09623E4C-E284-4AFC-AAB3-930720158AF0}"/>
              </a:ext>
            </a:extLst>
          </p:cNvPr>
          <p:cNvSpPr txBox="1"/>
          <p:nvPr/>
        </p:nvSpPr>
        <p:spPr>
          <a:xfrm>
            <a:off x="8525569" y="1966319"/>
            <a:ext cx="2543303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Livvic"/>
                <a:ea typeface="Catamaran Thin"/>
                <a:cs typeface="Catamaran Thin"/>
                <a:sym typeface="Catamaran Thin"/>
              </a:rPr>
              <a:t>Just one argument</a:t>
            </a:r>
            <a:endParaRPr lang="en-US" sz="1600" b="1" dirty="0">
              <a:solidFill>
                <a:schemeClr val="dk1"/>
              </a:solidFill>
              <a:latin typeface="Livvic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4" name="Google Shape;478;p45">
            <a:extLst>
              <a:ext uri="{FF2B5EF4-FFF2-40B4-BE49-F238E27FC236}">
                <a16:creationId xmlns:a16="http://schemas.microsoft.com/office/drawing/2014/main" id="{7D9ED921-3621-4FE3-860E-869CAFAC05E8}"/>
              </a:ext>
            </a:extLst>
          </p:cNvPr>
          <p:cNvSpPr txBox="1"/>
          <p:nvPr/>
        </p:nvSpPr>
        <p:spPr>
          <a:xfrm>
            <a:off x="8456302" y="3626486"/>
            <a:ext cx="2543303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Tx/>
              <a:buChar char="×"/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Let the compiler/library manage parallelization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Tx/>
              <a:buChar char="×"/>
            </a:pPr>
            <a:endParaRPr lang="en-US"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4A5F98-C9B6-4609-94DE-0DD49B8436BE}"/>
              </a:ext>
            </a:extLst>
          </p:cNvPr>
          <p:cNvCxnSpPr>
            <a:cxnSpLocks/>
          </p:cNvCxnSpPr>
          <p:nvPr/>
        </p:nvCxnSpPr>
        <p:spPr>
          <a:xfrm>
            <a:off x="8181018" y="3626486"/>
            <a:ext cx="2506831" cy="0"/>
          </a:xfrm>
          <a:prstGeom prst="line">
            <a:avLst/>
          </a:prstGeom>
          <a:ln w="15875">
            <a:solidFill>
              <a:schemeClr val="accent1">
                <a:alpha val="4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78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50" grpId="0" animBg="1"/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394;p46">
            <a:extLst>
              <a:ext uri="{FF2B5EF4-FFF2-40B4-BE49-F238E27FC236}">
                <a16:creationId xmlns:a16="http://schemas.microsoft.com/office/drawing/2014/main" id="{700FB18A-03D8-448B-AF51-79E5B5655EA8}"/>
              </a:ext>
            </a:extLst>
          </p:cNvPr>
          <p:cNvCxnSpPr>
            <a:cxnSpLocks/>
          </p:cNvCxnSpPr>
          <p:nvPr/>
        </p:nvCxnSpPr>
        <p:spPr>
          <a:xfrm>
            <a:off x="6085520" y="2013341"/>
            <a:ext cx="0" cy="3914775"/>
          </a:xfrm>
          <a:prstGeom prst="straightConnector1">
            <a:avLst/>
          </a:prstGeom>
          <a:noFill/>
          <a:ln w="19050" cap="flat" cmpd="sng">
            <a:solidFill>
              <a:srgbClr val="D463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396;p46">
            <a:extLst>
              <a:ext uri="{FF2B5EF4-FFF2-40B4-BE49-F238E27FC236}">
                <a16:creationId xmlns:a16="http://schemas.microsoft.com/office/drawing/2014/main" id="{8DEB9DC8-B327-4AAE-874D-417C016D0E9F}"/>
              </a:ext>
            </a:extLst>
          </p:cNvPr>
          <p:cNvSpPr txBox="1">
            <a:spLocks noGrp="1"/>
          </p:cNvSpPr>
          <p:nvPr/>
        </p:nvSpPr>
        <p:spPr>
          <a:xfrm>
            <a:off x="4940343" y="1892375"/>
            <a:ext cx="740781" cy="106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Catamaran Thin"/>
              </a:rPr>
              <a:t>STL</a:t>
            </a:r>
            <a:endParaRPr sz="3200" dirty="0">
              <a:latin typeface="Catamaran Thin"/>
            </a:endParaRPr>
          </a:p>
        </p:txBody>
      </p:sp>
      <p:sp>
        <p:nvSpPr>
          <p:cNvPr id="5" name="Google Shape;398;p46">
            <a:extLst>
              <a:ext uri="{FF2B5EF4-FFF2-40B4-BE49-F238E27FC236}">
                <a16:creationId xmlns:a16="http://schemas.microsoft.com/office/drawing/2014/main" id="{0C51833F-E0BA-4732-962B-718AC014150F}"/>
              </a:ext>
            </a:extLst>
          </p:cNvPr>
          <p:cNvSpPr txBox="1">
            <a:spLocks noGrp="1"/>
          </p:cNvSpPr>
          <p:nvPr/>
        </p:nvSpPr>
        <p:spPr>
          <a:xfrm>
            <a:off x="2023553" y="2627822"/>
            <a:ext cx="3657572" cy="147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tamaran Thin"/>
              </a:rPr>
              <a:t>Out of the box algorithms and data structures</a:t>
            </a:r>
            <a:endParaRPr sz="2000" dirty="0">
              <a:latin typeface="Catamaran Thin"/>
            </a:endParaRPr>
          </a:p>
        </p:txBody>
      </p:sp>
      <p:sp>
        <p:nvSpPr>
          <p:cNvPr id="6" name="Google Shape;399;p46">
            <a:extLst>
              <a:ext uri="{FF2B5EF4-FFF2-40B4-BE49-F238E27FC236}">
                <a16:creationId xmlns:a16="http://schemas.microsoft.com/office/drawing/2014/main" id="{940645F4-6633-4F0D-B176-2A5D9392DDB8}"/>
              </a:ext>
            </a:extLst>
          </p:cNvPr>
          <p:cNvSpPr txBox="1">
            <a:spLocks noGrp="1"/>
          </p:cNvSpPr>
          <p:nvPr/>
        </p:nvSpPr>
        <p:spPr>
          <a:xfrm>
            <a:off x="6454433" y="2013341"/>
            <a:ext cx="2733954" cy="8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tamaran Thin"/>
              </a:rPr>
              <a:t>Composability</a:t>
            </a:r>
            <a:endParaRPr sz="3200" dirty="0">
              <a:latin typeface="Catamaran Thin"/>
            </a:endParaRPr>
          </a:p>
        </p:txBody>
      </p:sp>
      <p:sp>
        <p:nvSpPr>
          <p:cNvPr id="7" name="Google Shape;400;p46">
            <a:extLst>
              <a:ext uri="{FF2B5EF4-FFF2-40B4-BE49-F238E27FC236}">
                <a16:creationId xmlns:a16="http://schemas.microsoft.com/office/drawing/2014/main" id="{0FCA8EA6-3561-4B9A-B780-2832CC233517}"/>
              </a:ext>
            </a:extLst>
          </p:cNvPr>
          <p:cNvSpPr txBox="1">
            <a:spLocks noGrp="1"/>
          </p:cNvSpPr>
          <p:nvPr/>
        </p:nvSpPr>
        <p:spPr>
          <a:xfrm>
            <a:off x="6454432" y="2627822"/>
            <a:ext cx="2869613" cy="11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Coding multiple sequencies is still inconvenient</a:t>
            </a:r>
            <a:endParaRPr sz="2000" dirty="0"/>
          </a:p>
        </p:txBody>
      </p:sp>
      <p:sp>
        <p:nvSpPr>
          <p:cNvPr id="8" name="Google Shape;401;p46">
            <a:extLst>
              <a:ext uri="{FF2B5EF4-FFF2-40B4-BE49-F238E27FC236}">
                <a16:creationId xmlns:a16="http://schemas.microsoft.com/office/drawing/2014/main" id="{B4DE7530-2200-434A-842B-920AD42160C9}"/>
              </a:ext>
            </a:extLst>
          </p:cNvPr>
          <p:cNvSpPr txBox="1">
            <a:spLocks noGrp="1"/>
          </p:cNvSpPr>
          <p:nvPr/>
        </p:nvSpPr>
        <p:spPr>
          <a:xfrm>
            <a:off x="2736838" y="3982644"/>
            <a:ext cx="2987486" cy="106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tamaran Thin"/>
              </a:rPr>
              <a:t>Performance</a:t>
            </a:r>
            <a:r>
              <a:rPr lang="en" sz="3200" dirty="0"/>
              <a:t>(?)</a:t>
            </a:r>
            <a:endParaRPr sz="3200" dirty="0"/>
          </a:p>
        </p:txBody>
      </p:sp>
      <p:sp>
        <p:nvSpPr>
          <p:cNvPr id="9" name="Google Shape;402;p46">
            <a:extLst>
              <a:ext uri="{FF2B5EF4-FFF2-40B4-BE49-F238E27FC236}">
                <a16:creationId xmlns:a16="http://schemas.microsoft.com/office/drawing/2014/main" id="{376F7883-48E8-42C1-B0F4-6871BFDE414A}"/>
              </a:ext>
            </a:extLst>
          </p:cNvPr>
          <p:cNvSpPr txBox="1">
            <a:spLocks noGrp="1"/>
          </p:cNvSpPr>
          <p:nvPr/>
        </p:nvSpPr>
        <p:spPr>
          <a:xfrm>
            <a:off x="2066752" y="4748066"/>
            <a:ext cx="3657572" cy="147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tamaran Thin"/>
              </a:rPr>
              <a:t>Simple execution policy overloads that automatically parallelize our sequencies</a:t>
            </a:r>
            <a:endParaRPr sz="2000" dirty="0">
              <a:latin typeface="Catamaran Thin"/>
            </a:endParaRPr>
          </a:p>
        </p:txBody>
      </p:sp>
      <p:sp>
        <p:nvSpPr>
          <p:cNvPr id="10" name="Google Shape;403;p46">
            <a:extLst>
              <a:ext uri="{FF2B5EF4-FFF2-40B4-BE49-F238E27FC236}">
                <a16:creationId xmlns:a16="http://schemas.microsoft.com/office/drawing/2014/main" id="{B43C1BF9-0A4C-4B71-925C-6A072F43AF5E}"/>
              </a:ext>
            </a:extLst>
          </p:cNvPr>
          <p:cNvSpPr txBox="1">
            <a:spLocks noGrp="1"/>
          </p:cNvSpPr>
          <p:nvPr/>
        </p:nvSpPr>
        <p:spPr>
          <a:xfrm>
            <a:off x="6446715" y="4330470"/>
            <a:ext cx="2741670" cy="8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Performant Composability</a:t>
            </a:r>
          </a:p>
        </p:txBody>
      </p:sp>
      <p:sp>
        <p:nvSpPr>
          <p:cNvPr id="11" name="Google Shape;404;p46">
            <a:extLst>
              <a:ext uri="{FF2B5EF4-FFF2-40B4-BE49-F238E27FC236}">
                <a16:creationId xmlns:a16="http://schemas.microsoft.com/office/drawing/2014/main" id="{8534C715-B978-4D7C-A34B-6BB91BEBE9BA}"/>
              </a:ext>
            </a:extLst>
          </p:cNvPr>
          <p:cNvSpPr txBox="1">
            <a:spLocks noGrp="1"/>
          </p:cNvSpPr>
          <p:nvPr/>
        </p:nvSpPr>
        <p:spPr>
          <a:xfrm>
            <a:off x="6465936" y="5152977"/>
            <a:ext cx="2869613" cy="11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Immediate effect of lack of composability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138449-D6B1-49BB-8D83-1CCC417E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4D68D-AB2F-41EA-9A10-2BD67B0682EF}"/>
              </a:ext>
            </a:extLst>
          </p:cNvPr>
          <p:cNvSpPr txBox="1"/>
          <p:nvPr/>
        </p:nvSpPr>
        <p:spPr>
          <a:xfrm>
            <a:off x="2736838" y="283818"/>
            <a:ext cx="66973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Livvic"/>
              </a:rPr>
              <a:t>Until C++20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BB2697-85EF-4352-A553-1D9724FA9BE5}"/>
              </a:ext>
            </a:extLst>
          </p:cNvPr>
          <p:cNvSpPr txBox="1"/>
          <p:nvPr/>
        </p:nvSpPr>
        <p:spPr>
          <a:xfrm>
            <a:off x="268010" y="4330470"/>
            <a:ext cx="1046440" cy="13128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had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70080-147C-45A5-B45B-8399742164DB}"/>
              </a:ext>
            </a:extLst>
          </p:cNvPr>
          <p:cNvSpPr txBox="1"/>
          <p:nvPr/>
        </p:nvSpPr>
        <p:spPr>
          <a:xfrm>
            <a:off x="10537753" y="1730368"/>
            <a:ext cx="1046440" cy="215237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didn’t have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C48E0E-AA6A-44E4-BD94-0E342482365B}"/>
              </a:ext>
            </a:extLst>
          </p:cNvPr>
          <p:cNvCxnSpPr/>
          <p:nvPr/>
        </p:nvCxnSpPr>
        <p:spPr>
          <a:xfrm>
            <a:off x="7523098" y="3815956"/>
            <a:ext cx="0" cy="333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74054-6330-4EBF-BF91-3E2EC644C70C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7" name="Picture 16" descr="Logo, company name&#10;&#10;Description automatically generated">
              <a:extLst>
                <a:ext uri="{FF2B5EF4-FFF2-40B4-BE49-F238E27FC236}">
                  <a16:creationId xmlns:a16="http://schemas.microsoft.com/office/drawing/2014/main" id="{84199B52-2E69-4827-A0DE-8E6C9AE3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2B1C14-4933-49E2-B1A8-2E09D91BF47F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D4E49DD-881C-46BB-BFD6-97B57A8232E8}"/>
              </a:ext>
            </a:extLst>
          </p:cNvPr>
          <p:cNvCxnSpPr>
            <a:cxnSpLocks/>
          </p:cNvCxnSpPr>
          <p:nvPr/>
        </p:nvCxnSpPr>
        <p:spPr>
          <a:xfrm>
            <a:off x="6317716" y="3465656"/>
            <a:ext cx="3116313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097348C-4945-4164-9E81-CCC5115616AE}"/>
              </a:ext>
            </a:extLst>
          </p:cNvPr>
          <p:cNvCxnSpPr>
            <a:cxnSpLocks/>
          </p:cNvCxnSpPr>
          <p:nvPr/>
        </p:nvCxnSpPr>
        <p:spPr>
          <a:xfrm>
            <a:off x="2608523" y="3472510"/>
            <a:ext cx="3085713" cy="0"/>
          </a:xfrm>
          <a:prstGeom prst="line">
            <a:avLst/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91E9F-65EA-4FAD-BDA3-EB7BA3967FB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7C236B5-BAB2-47DB-A233-18D9EF78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081C7-A293-4AA2-8A7C-6731252B75B9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</a:rPr>
                <a:t>STE||AR GROUP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DBDDD7-2CCC-4870-86B8-473AF8E5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E31375A4-56A4-47D6-9801-1991572033F7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2FA9992A-F37A-4AA3-AA27-A441E7C2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38" y="762553"/>
            <a:ext cx="5361845" cy="136632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tamaran Thin"/>
              </a:rPr>
              <a:t>A wild </a:t>
            </a:r>
            <a:r>
              <a:rPr lang="en-US" sz="4400" dirty="0">
                <a:solidFill>
                  <a:schemeClr val="bg1"/>
                </a:solidFill>
                <a:latin typeface="Catamaran Thin"/>
              </a:rPr>
              <a:t>range-v3 </a:t>
            </a:r>
            <a:r>
              <a:rPr lang="en-US" sz="4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tamaran Thin"/>
              </a:rPr>
              <a:t>appears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42A88-55F9-433B-AA2F-82D46FC91CB7}"/>
              </a:ext>
            </a:extLst>
          </p:cNvPr>
          <p:cNvSpPr txBox="1"/>
          <p:nvPr/>
        </p:nvSpPr>
        <p:spPr>
          <a:xfrm>
            <a:off x="999395" y="4257353"/>
            <a:ext cx="2560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tamaran Thin"/>
              </a:rPr>
              <a:t>Composability</a:t>
            </a:r>
          </a:p>
        </p:txBody>
      </p:sp>
      <p:sp>
        <p:nvSpPr>
          <p:cNvPr id="106" name="Google Shape;5239;p59">
            <a:extLst>
              <a:ext uri="{FF2B5EF4-FFF2-40B4-BE49-F238E27FC236}">
                <a16:creationId xmlns:a16="http://schemas.microsoft.com/office/drawing/2014/main" id="{A4AE842C-A437-4B84-AF9E-D943D439F46F}"/>
              </a:ext>
            </a:extLst>
          </p:cNvPr>
          <p:cNvSpPr/>
          <p:nvPr/>
        </p:nvSpPr>
        <p:spPr>
          <a:xfrm>
            <a:off x="1750939" y="2888943"/>
            <a:ext cx="1057126" cy="1057126"/>
          </a:xfrm>
          <a:custGeom>
            <a:avLst/>
            <a:gdLst/>
            <a:ahLst/>
            <a:cxnLst/>
            <a:rect l="l" t="t" r="r" b="b"/>
            <a:pathLst>
              <a:path w="11014" h="11014" extrusionOk="0">
                <a:moveTo>
                  <a:pt x="3739" y="358"/>
                </a:moveTo>
                <a:cubicBezTo>
                  <a:pt x="4048" y="358"/>
                  <a:pt x="4298" y="608"/>
                  <a:pt x="4298" y="917"/>
                </a:cubicBezTo>
                <a:cubicBezTo>
                  <a:pt x="4298" y="1131"/>
                  <a:pt x="4203" y="1310"/>
                  <a:pt x="4024" y="1405"/>
                </a:cubicBezTo>
                <a:cubicBezTo>
                  <a:pt x="3953" y="1441"/>
                  <a:pt x="3929" y="1501"/>
                  <a:pt x="3929" y="1560"/>
                </a:cubicBezTo>
                <a:lnTo>
                  <a:pt x="3929" y="1965"/>
                </a:lnTo>
                <a:cubicBezTo>
                  <a:pt x="3929" y="2048"/>
                  <a:pt x="4001" y="2143"/>
                  <a:pt x="4108" y="2143"/>
                </a:cubicBezTo>
                <a:lnTo>
                  <a:pt x="5334" y="2143"/>
                </a:lnTo>
                <a:lnTo>
                  <a:pt x="5334" y="3358"/>
                </a:lnTo>
                <a:cubicBezTo>
                  <a:pt x="5334" y="3453"/>
                  <a:pt x="5406" y="3536"/>
                  <a:pt x="5513" y="3536"/>
                </a:cubicBezTo>
                <a:lnTo>
                  <a:pt x="5906" y="3536"/>
                </a:lnTo>
                <a:cubicBezTo>
                  <a:pt x="5965" y="3536"/>
                  <a:pt x="6025" y="3513"/>
                  <a:pt x="6060" y="3453"/>
                </a:cubicBezTo>
                <a:cubicBezTo>
                  <a:pt x="6168" y="3275"/>
                  <a:pt x="6358" y="3167"/>
                  <a:pt x="6549" y="3167"/>
                </a:cubicBezTo>
                <a:cubicBezTo>
                  <a:pt x="6858" y="3167"/>
                  <a:pt x="7120" y="3417"/>
                  <a:pt x="7120" y="3727"/>
                </a:cubicBezTo>
                <a:cubicBezTo>
                  <a:pt x="7120" y="4048"/>
                  <a:pt x="6858" y="4298"/>
                  <a:pt x="6549" y="4298"/>
                </a:cubicBezTo>
                <a:cubicBezTo>
                  <a:pt x="6346" y="4298"/>
                  <a:pt x="6168" y="4191"/>
                  <a:pt x="6060" y="4013"/>
                </a:cubicBezTo>
                <a:cubicBezTo>
                  <a:pt x="6025" y="3953"/>
                  <a:pt x="5965" y="3929"/>
                  <a:pt x="5906" y="3929"/>
                </a:cubicBezTo>
                <a:lnTo>
                  <a:pt x="5513" y="3929"/>
                </a:lnTo>
                <a:cubicBezTo>
                  <a:pt x="5417" y="3929"/>
                  <a:pt x="5334" y="4001"/>
                  <a:pt x="5334" y="4108"/>
                </a:cubicBezTo>
                <a:lnTo>
                  <a:pt x="5334" y="5322"/>
                </a:lnTo>
                <a:lnTo>
                  <a:pt x="4286" y="5322"/>
                </a:lnTo>
                <a:lnTo>
                  <a:pt x="4286" y="5191"/>
                </a:lnTo>
                <a:cubicBezTo>
                  <a:pt x="4513" y="5013"/>
                  <a:pt x="4655" y="4739"/>
                  <a:pt x="4655" y="4465"/>
                </a:cubicBezTo>
                <a:cubicBezTo>
                  <a:pt x="4655" y="3953"/>
                  <a:pt x="4239" y="3536"/>
                  <a:pt x="3739" y="3536"/>
                </a:cubicBezTo>
                <a:cubicBezTo>
                  <a:pt x="3227" y="3536"/>
                  <a:pt x="2810" y="3953"/>
                  <a:pt x="2810" y="4465"/>
                </a:cubicBezTo>
                <a:cubicBezTo>
                  <a:pt x="2810" y="4739"/>
                  <a:pt x="2953" y="5025"/>
                  <a:pt x="3191" y="5191"/>
                </a:cubicBezTo>
                <a:lnTo>
                  <a:pt x="3191" y="5322"/>
                </a:lnTo>
                <a:lnTo>
                  <a:pt x="2143" y="5322"/>
                </a:lnTo>
                <a:lnTo>
                  <a:pt x="2143" y="2143"/>
                </a:lnTo>
                <a:lnTo>
                  <a:pt x="3370" y="2143"/>
                </a:lnTo>
                <a:cubicBezTo>
                  <a:pt x="3453" y="2143"/>
                  <a:pt x="3548" y="2060"/>
                  <a:pt x="3548" y="1965"/>
                </a:cubicBezTo>
                <a:lnTo>
                  <a:pt x="3548" y="1560"/>
                </a:lnTo>
                <a:cubicBezTo>
                  <a:pt x="3548" y="1501"/>
                  <a:pt x="3512" y="1441"/>
                  <a:pt x="3453" y="1405"/>
                </a:cubicBezTo>
                <a:cubicBezTo>
                  <a:pt x="3274" y="1298"/>
                  <a:pt x="3167" y="1108"/>
                  <a:pt x="3167" y="917"/>
                </a:cubicBezTo>
                <a:cubicBezTo>
                  <a:pt x="3167" y="608"/>
                  <a:pt x="3429" y="358"/>
                  <a:pt x="3739" y="358"/>
                </a:cubicBezTo>
                <a:close/>
                <a:moveTo>
                  <a:pt x="8870" y="5644"/>
                </a:moveTo>
                <a:lnTo>
                  <a:pt x="8870" y="7632"/>
                </a:lnTo>
                <a:lnTo>
                  <a:pt x="8870" y="7858"/>
                </a:lnTo>
                <a:lnTo>
                  <a:pt x="8870" y="8870"/>
                </a:lnTo>
                <a:lnTo>
                  <a:pt x="7656" y="8870"/>
                </a:lnTo>
                <a:cubicBezTo>
                  <a:pt x="7561" y="8870"/>
                  <a:pt x="7477" y="8942"/>
                  <a:pt x="7477" y="9049"/>
                </a:cubicBezTo>
                <a:lnTo>
                  <a:pt x="7477" y="9442"/>
                </a:lnTo>
                <a:cubicBezTo>
                  <a:pt x="7477" y="9502"/>
                  <a:pt x="7501" y="9561"/>
                  <a:pt x="7561" y="9597"/>
                </a:cubicBezTo>
                <a:cubicBezTo>
                  <a:pt x="7739" y="9704"/>
                  <a:pt x="7846" y="9894"/>
                  <a:pt x="7846" y="10085"/>
                </a:cubicBezTo>
                <a:cubicBezTo>
                  <a:pt x="7846" y="10394"/>
                  <a:pt x="7596" y="10656"/>
                  <a:pt x="7275" y="10656"/>
                </a:cubicBezTo>
                <a:cubicBezTo>
                  <a:pt x="6965" y="10656"/>
                  <a:pt x="6715" y="10394"/>
                  <a:pt x="6715" y="10085"/>
                </a:cubicBezTo>
                <a:cubicBezTo>
                  <a:pt x="6715" y="9883"/>
                  <a:pt x="6822" y="9704"/>
                  <a:pt x="7001" y="9597"/>
                </a:cubicBezTo>
                <a:cubicBezTo>
                  <a:pt x="7061" y="9561"/>
                  <a:pt x="7084" y="9502"/>
                  <a:pt x="7084" y="9442"/>
                </a:cubicBezTo>
                <a:lnTo>
                  <a:pt x="7084" y="9049"/>
                </a:lnTo>
                <a:cubicBezTo>
                  <a:pt x="7084" y="8954"/>
                  <a:pt x="7013" y="8870"/>
                  <a:pt x="6906" y="8870"/>
                </a:cubicBezTo>
                <a:lnTo>
                  <a:pt x="5691" y="8870"/>
                </a:lnTo>
                <a:lnTo>
                  <a:pt x="5691" y="7644"/>
                </a:lnTo>
                <a:cubicBezTo>
                  <a:pt x="5691" y="7549"/>
                  <a:pt x="5608" y="7466"/>
                  <a:pt x="5513" y="7466"/>
                </a:cubicBezTo>
                <a:lnTo>
                  <a:pt x="5108" y="7466"/>
                </a:lnTo>
                <a:cubicBezTo>
                  <a:pt x="5048" y="7466"/>
                  <a:pt x="4989" y="7489"/>
                  <a:pt x="4953" y="7549"/>
                </a:cubicBezTo>
                <a:cubicBezTo>
                  <a:pt x="4846" y="7739"/>
                  <a:pt x="4655" y="7835"/>
                  <a:pt x="4465" y="7835"/>
                </a:cubicBezTo>
                <a:cubicBezTo>
                  <a:pt x="4155" y="7835"/>
                  <a:pt x="3905" y="7585"/>
                  <a:pt x="3905" y="7251"/>
                </a:cubicBezTo>
                <a:cubicBezTo>
                  <a:pt x="3905" y="6942"/>
                  <a:pt x="4155" y="6680"/>
                  <a:pt x="4465" y="6680"/>
                </a:cubicBezTo>
                <a:cubicBezTo>
                  <a:pt x="4679" y="6680"/>
                  <a:pt x="4846" y="6787"/>
                  <a:pt x="4953" y="6954"/>
                </a:cubicBezTo>
                <a:cubicBezTo>
                  <a:pt x="4989" y="7013"/>
                  <a:pt x="5048" y="7049"/>
                  <a:pt x="5108" y="7049"/>
                </a:cubicBezTo>
                <a:lnTo>
                  <a:pt x="5513" y="7049"/>
                </a:lnTo>
                <a:cubicBezTo>
                  <a:pt x="5596" y="7049"/>
                  <a:pt x="5691" y="6977"/>
                  <a:pt x="5691" y="6870"/>
                </a:cubicBezTo>
                <a:lnTo>
                  <a:pt x="5691" y="5644"/>
                </a:lnTo>
                <a:lnTo>
                  <a:pt x="6727" y="5644"/>
                </a:lnTo>
                <a:lnTo>
                  <a:pt x="6727" y="5787"/>
                </a:lnTo>
                <a:cubicBezTo>
                  <a:pt x="6501" y="5965"/>
                  <a:pt x="6358" y="6227"/>
                  <a:pt x="6358" y="6513"/>
                </a:cubicBezTo>
                <a:cubicBezTo>
                  <a:pt x="6358" y="7013"/>
                  <a:pt x="6775" y="7430"/>
                  <a:pt x="7275" y="7430"/>
                </a:cubicBezTo>
                <a:cubicBezTo>
                  <a:pt x="7787" y="7430"/>
                  <a:pt x="8204" y="7013"/>
                  <a:pt x="8204" y="6513"/>
                </a:cubicBezTo>
                <a:cubicBezTo>
                  <a:pt x="8204" y="6227"/>
                  <a:pt x="8073" y="5942"/>
                  <a:pt x="7834" y="5787"/>
                </a:cubicBezTo>
                <a:lnTo>
                  <a:pt x="7834" y="5644"/>
                </a:lnTo>
                <a:close/>
                <a:moveTo>
                  <a:pt x="3739" y="0"/>
                </a:moveTo>
                <a:cubicBezTo>
                  <a:pt x="3227" y="0"/>
                  <a:pt x="2810" y="405"/>
                  <a:pt x="2810" y="917"/>
                </a:cubicBezTo>
                <a:cubicBezTo>
                  <a:pt x="2810" y="1203"/>
                  <a:pt x="2941" y="1489"/>
                  <a:pt x="3179" y="1643"/>
                </a:cubicBezTo>
                <a:lnTo>
                  <a:pt x="3179" y="1786"/>
                </a:lnTo>
                <a:lnTo>
                  <a:pt x="1965" y="1786"/>
                </a:lnTo>
                <a:cubicBezTo>
                  <a:pt x="1869" y="1786"/>
                  <a:pt x="1786" y="1858"/>
                  <a:pt x="1786" y="1965"/>
                </a:cubicBezTo>
                <a:lnTo>
                  <a:pt x="1786" y="5501"/>
                </a:lnTo>
                <a:lnTo>
                  <a:pt x="1786" y="6727"/>
                </a:lnTo>
                <a:lnTo>
                  <a:pt x="1655" y="6727"/>
                </a:lnTo>
                <a:cubicBezTo>
                  <a:pt x="1476" y="6501"/>
                  <a:pt x="1203" y="6346"/>
                  <a:pt x="917" y="6346"/>
                </a:cubicBezTo>
                <a:cubicBezTo>
                  <a:pt x="417" y="6346"/>
                  <a:pt x="0" y="6763"/>
                  <a:pt x="0" y="7275"/>
                </a:cubicBezTo>
                <a:cubicBezTo>
                  <a:pt x="0" y="7775"/>
                  <a:pt x="417" y="8192"/>
                  <a:pt x="917" y="8192"/>
                </a:cubicBezTo>
                <a:cubicBezTo>
                  <a:pt x="1203" y="8192"/>
                  <a:pt x="1488" y="8061"/>
                  <a:pt x="1655" y="7823"/>
                </a:cubicBezTo>
                <a:lnTo>
                  <a:pt x="1786" y="7823"/>
                </a:lnTo>
                <a:lnTo>
                  <a:pt x="1786" y="9049"/>
                </a:lnTo>
                <a:cubicBezTo>
                  <a:pt x="1786" y="9132"/>
                  <a:pt x="1857" y="9228"/>
                  <a:pt x="1965" y="9228"/>
                </a:cubicBezTo>
                <a:lnTo>
                  <a:pt x="2584" y="9228"/>
                </a:lnTo>
                <a:cubicBezTo>
                  <a:pt x="2679" y="9228"/>
                  <a:pt x="2762" y="9144"/>
                  <a:pt x="2762" y="9049"/>
                </a:cubicBezTo>
                <a:cubicBezTo>
                  <a:pt x="2762" y="8942"/>
                  <a:pt x="2691" y="8870"/>
                  <a:pt x="2584" y="8870"/>
                </a:cubicBezTo>
                <a:lnTo>
                  <a:pt x="2143" y="8870"/>
                </a:lnTo>
                <a:lnTo>
                  <a:pt x="2143" y="7644"/>
                </a:lnTo>
                <a:cubicBezTo>
                  <a:pt x="2143" y="7561"/>
                  <a:pt x="2072" y="7466"/>
                  <a:pt x="1965" y="7466"/>
                </a:cubicBezTo>
                <a:lnTo>
                  <a:pt x="1560" y="7466"/>
                </a:lnTo>
                <a:cubicBezTo>
                  <a:pt x="1500" y="7466"/>
                  <a:pt x="1441" y="7501"/>
                  <a:pt x="1417" y="7561"/>
                </a:cubicBezTo>
                <a:cubicBezTo>
                  <a:pt x="1310" y="7739"/>
                  <a:pt x="1119" y="7835"/>
                  <a:pt x="917" y="7835"/>
                </a:cubicBezTo>
                <a:cubicBezTo>
                  <a:pt x="607" y="7835"/>
                  <a:pt x="357" y="7585"/>
                  <a:pt x="357" y="7275"/>
                </a:cubicBezTo>
                <a:cubicBezTo>
                  <a:pt x="357" y="6965"/>
                  <a:pt x="607" y="6704"/>
                  <a:pt x="917" y="6704"/>
                </a:cubicBezTo>
                <a:cubicBezTo>
                  <a:pt x="1131" y="6704"/>
                  <a:pt x="1310" y="6811"/>
                  <a:pt x="1417" y="6989"/>
                </a:cubicBezTo>
                <a:cubicBezTo>
                  <a:pt x="1441" y="7049"/>
                  <a:pt x="1500" y="7085"/>
                  <a:pt x="1560" y="7085"/>
                </a:cubicBezTo>
                <a:lnTo>
                  <a:pt x="1965" y="7085"/>
                </a:lnTo>
                <a:cubicBezTo>
                  <a:pt x="2048" y="7085"/>
                  <a:pt x="2143" y="7001"/>
                  <a:pt x="2143" y="6906"/>
                </a:cubicBezTo>
                <a:lnTo>
                  <a:pt x="2143" y="5680"/>
                </a:lnTo>
                <a:lnTo>
                  <a:pt x="3358" y="5680"/>
                </a:lnTo>
                <a:cubicBezTo>
                  <a:pt x="3453" y="5680"/>
                  <a:pt x="3536" y="5608"/>
                  <a:pt x="3536" y="5501"/>
                </a:cubicBezTo>
                <a:lnTo>
                  <a:pt x="3536" y="5096"/>
                </a:lnTo>
                <a:cubicBezTo>
                  <a:pt x="3536" y="5037"/>
                  <a:pt x="3512" y="4977"/>
                  <a:pt x="3453" y="4953"/>
                </a:cubicBezTo>
                <a:cubicBezTo>
                  <a:pt x="3274" y="4846"/>
                  <a:pt x="3167" y="4656"/>
                  <a:pt x="3167" y="4465"/>
                </a:cubicBezTo>
                <a:cubicBezTo>
                  <a:pt x="3167" y="4144"/>
                  <a:pt x="3417" y="3894"/>
                  <a:pt x="3739" y="3894"/>
                </a:cubicBezTo>
                <a:cubicBezTo>
                  <a:pt x="4048" y="3894"/>
                  <a:pt x="4298" y="4144"/>
                  <a:pt x="4298" y="4465"/>
                </a:cubicBezTo>
                <a:cubicBezTo>
                  <a:pt x="4298" y="4668"/>
                  <a:pt x="4191" y="4846"/>
                  <a:pt x="4013" y="4953"/>
                </a:cubicBezTo>
                <a:cubicBezTo>
                  <a:pt x="3953" y="4977"/>
                  <a:pt x="3929" y="5037"/>
                  <a:pt x="3929" y="5096"/>
                </a:cubicBezTo>
                <a:lnTo>
                  <a:pt x="3929" y="5501"/>
                </a:lnTo>
                <a:cubicBezTo>
                  <a:pt x="3929" y="5596"/>
                  <a:pt x="4001" y="5680"/>
                  <a:pt x="4108" y="5680"/>
                </a:cubicBezTo>
                <a:lnTo>
                  <a:pt x="5322" y="5680"/>
                </a:lnTo>
                <a:lnTo>
                  <a:pt x="5322" y="6727"/>
                </a:lnTo>
                <a:lnTo>
                  <a:pt x="5191" y="6727"/>
                </a:lnTo>
                <a:cubicBezTo>
                  <a:pt x="5013" y="6501"/>
                  <a:pt x="4751" y="6346"/>
                  <a:pt x="4465" y="6346"/>
                </a:cubicBezTo>
                <a:cubicBezTo>
                  <a:pt x="3953" y="6346"/>
                  <a:pt x="3536" y="6763"/>
                  <a:pt x="3536" y="7275"/>
                </a:cubicBezTo>
                <a:cubicBezTo>
                  <a:pt x="3536" y="7775"/>
                  <a:pt x="3953" y="8192"/>
                  <a:pt x="4465" y="8192"/>
                </a:cubicBezTo>
                <a:cubicBezTo>
                  <a:pt x="4751" y="8192"/>
                  <a:pt x="5025" y="8061"/>
                  <a:pt x="5191" y="7823"/>
                </a:cubicBezTo>
                <a:lnTo>
                  <a:pt x="5322" y="7823"/>
                </a:lnTo>
                <a:lnTo>
                  <a:pt x="5322" y="8870"/>
                </a:lnTo>
                <a:lnTo>
                  <a:pt x="3120" y="8870"/>
                </a:lnTo>
                <a:cubicBezTo>
                  <a:pt x="3036" y="8870"/>
                  <a:pt x="2941" y="8942"/>
                  <a:pt x="2941" y="9049"/>
                </a:cubicBezTo>
                <a:cubicBezTo>
                  <a:pt x="2941" y="9144"/>
                  <a:pt x="3024" y="9228"/>
                  <a:pt x="3120" y="9228"/>
                </a:cubicBezTo>
                <a:lnTo>
                  <a:pt x="6727" y="9228"/>
                </a:lnTo>
                <a:lnTo>
                  <a:pt x="6727" y="9359"/>
                </a:lnTo>
                <a:cubicBezTo>
                  <a:pt x="6501" y="9537"/>
                  <a:pt x="6358" y="9799"/>
                  <a:pt x="6358" y="10085"/>
                </a:cubicBezTo>
                <a:cubicBezTo>
                  <a:pt x="6358" y="10597"/>
                  <a:pt x="6775" y="11014"/>
                  <a:pt x="7275" y="11014"/>
                </a:cubicBezTo>
                <a:cubicBezTo>
                  <a:pt x="7787" y="11014"/>
                  <a:pt x="8204" y="10597"/>
                  <a:pt x="8204" y="10085"/>
                </a:cubicBezTo>
                <a:cubicBezTo>
                  <a:pt x="8204" y="9799"/>
                  <a:pt x="8061" y="9525"/>
                  <a:pt x="7823" y="9359"/>
                </a:cubicBezTo>
                <a:lnTo>
                  <a:pt x="7823" y="9228"/>
                </a:lnTo>
                <a:lnTo>
                  <a:pt x="9049" y="9228"/>
                </a:lnTo>
                <a:cubicBezTo>
                  <a:pt x="9132" y="9228"/>
                  <a:pt x="9227" y="9144"/>
                  <a:pt x="9227" y="9049"/>
                </a:cubicBezTo>
                <a:lnTo>
                  <a:pt x="9227" y="7858"/>
                </a:lnTo>
                <a:lnTo>
                  <a:pt x="9227" y="7632"/>
                </a:lnTo>
                <a:lnTo>
                  <a:pt x="9227" y="5501"/>
                </a:lnTo>
                <a:lnTo>
                  <a:pt x="9227" y="4287"/>
                </a:lnTo>
                <a:lnTo>
                  <a:pt x="9358" y="4287"/>
                </a:lnTo>
                <a:cubicBezTo>
                  <a:pt x="9537" y="4501"/>
                  <a:pt x="9811" y="4656"/>
                  <a:pt x="10097" y="4656"/>
                </a:cubicBezTo>
                <a:cubicBezTo>
                  <a:pt x="10597" y="4656"/>
                  <a:pt x="11013" y="4239"/>
                  <a:pt x="11013" y="3727"/>
                </a:cubicBezTo>
                <a:cubicBezTo>
                  <a:pt x="11013" y="3227"/>
                  <a:pt x="10597" y="2810"/>
                  <a:pt x="10097" y="2810"/>
                </a:cubicBezTo>
                <a:cubicBezTo>
                  <a:pt x="9811" y="2810"/>
                  <a:pt x="9525" y="2941"/>
                  <a:pt x="9358" y="3179"/>
                </a:cubicBezTo>
                <a:lnTo>
                  <a:pt x="9227" y="3179"/>
                </a:lnTo>
                <a:lnTo>
                  <a:pt x="9227" y="1965"/>
                </a:lnTo>
                <a:cubicBezTo>
                  <a:pt x="9227" y="1870"/>
                  <a:pt x="9156" y="1786"/>
                  <a:pt x="9049" y="1786"/>
                </a:cubicBezTo>
                <a:lnTo>
                  <a:pt x="8465" y="1786"/>
                </a:lnTo>
                <a:cubicBezTo>
                  <a:pt x="8382" y="1786"/>
                  <a:pt x="8287" y="1858"/>
                  <a:pt x="8287" y="1965"/>
                </a:cubicBezTo>
                <a:cubicBezTo>
                  <a:pt x="8287" y="2048"/>
                  <a:pt x="8358" y="2143"/>
                  <a:pt x="8465" y="2143"/>
                </a:cubicBezTo>
                <a:lnTo>
                  <a:pt x="8870" y="2143"/>
                </a:lnTo>
                <a:lnTo>
                  <a:pt x="8870" y="3358"/>
                </a:lnTo>
                <a:cubicBezTo>
                  <a:pt x="8870" y="3453"/>
                  <a:pt x="8942" y="3536"/>
                  <a:pt x="9049" y="3536"/>
                </a:cubicBezTo>
                <a:lnTo>
                  <a:pt x="9454" y="3536"/>
                </a:lnTo>
                <a:cubicBezTo>
                  <a:pt x="9513" y="3536"/>
                  <a:pt x="9573" y="3513"/>
                  <a:pt x="9597" y="3453"/>
                </a:cubicBezTo>
                <a:cubicBezTo>
                  <a:pt x="9704" y="3275"/>
                  <a:pt x="9894" y="3167"/>
                  <a:pt x="10085" y="3167"/>
                </a:cubicBezTo>
                <a:cubicBezTo>
                  <a:pt x="10406" y="3167"/>
                  <a:pt x="10656" y="3417"/>
                  <a:pt x="10656" y="3727"/>
                </a:cubicBezTo>
                <a:cubicBezTo>
                  <a:pt x="10656" y="4048"/>
                  <a:pt x="10406" y="4298"/>
                  <a:pt x="10085" y="4298"/>
                </a:cubicBezTo>
                <a:cubicBezTo>
                  <a:pt x="9882" y="4298"/>
                  <a:pt x="9704" y="4191"/>
                  <a:pt x="9597" y="4013"/>
                </a:cubicBezTo>
                <a:cubicBezTo>
                  <a:pt x="9573" y="3953"/>
                  <a:pt x="9513" y="3929"/>
                  <a:pt x="9454" y="3929"/>
                </a:cubicBezTo>
                <a:lnTo>
                  <a:pt x="9049" y="3929"/>
                </a:lnTo>
                <a:cubicBezTo>
                  <a:pt x="8966" y="3929"/>
                  <a:pt x="8870" y="4001"/>
                  <a:pt x="8870" y="4108"/>
                </a:cubicBezTo>
                <a:lnTo>
                  <a:pt x="8870" y="5322"/>
                </a:lnTo>
                <a:lnTo>
                  <a:pt x="7644" y="5322"/>
                </a:lnTo>
                <a:cubicBezTo>
                  <a:pt x="7561" y="5322"/>
                  <a:pt x="7465" y="5394"/>
                  <a:pt x="7465" y="5501"/>
                </a:cubicBezTo>
                <a:lnTo>
                  <a:pt x="7465" y="5906"/>
                </a:lnTo>
                <a:cubicBezTo>
                  <a:pt x="7465" y="5965"/>
                  <a:pt x="7501" y="6025"/>
                  <a:pt x="7561" y="6049"/>
                </a:cubicBezTo>
                <a:cubicBezTo>
                  <a:pt x="7739" y="6156"/>
                  <a:pt x="7846" y="6346"/>
                  <a:pt x="7846" y="6549"/>
                </a:cubicBezTo>
                <a:cubicBezTo>
                  <a:pt x="7846" y="6858"/>
                  <a:pt x="7584" y="7108"/>
                  <a:pt x="7275" y="7108"/>
                </a:cubicBezTo>
                <a:cubicBezTo>
                  <a:pt x="6965" y="7108"/>
                  <a:pt x="6715" y="6858"/>
                  <a:pt x="6715" y="6549"/>
                </a:cubicBezTo>
                <a:cubicBezTo>
                  <a:pt x="6715" y="6334"/>
                  <a:pt x="6810" y="6156"/>
                  <a:pt x="7001" y="6049"/>
                </a:cubicBezTo>
                <a:cubicBezTo>
                  <a:pt x="7061" y="6025"/>
                  <a:pt x="7084" y="5965"/>
                  <a:pt x="7084" y="5906"/>
                </a:cubicBezTo>
                <a:lnTo>
                  <a:pt x="7084" y="5501"/>
                </a:lnTo>
                <a:cubicBezTo>
                  <a:pt x="7084" y="5418"/>
                  <a:pt x="7013" y="5322"/>
                  <a:pt x="6906" y="5322"/>
                </a:cubicBezTo>
                <a:lnTo>
                  <a:pt x="5679" y="5322"/>
                </a:lnTo>
                <a:lnTo>
                  <a:pt x="5679" y="4287"/>
                </a:lnTo>
                <a:lnTo>
                  <a:pt x="5822" y="4287"/>
                </a:lnTo>
                <a:cubicBezTo>
                  <a:pt x="6001" y="4501"/>
                  <a:pt x="6263" y="4656"/>
                  <a:pt x="6549" y="4656"/>
                </a:cubicBezTo>
                <a:cubicBezTo>
                  <a:pt x="7061" y="4656"/>
                  <a:pt x="7477" y="4239"/>
                  <a:pt x="7477" y="3727"/>
                </a:cubicBezTo>
                <a:cubicBezTo>
                  <a:pt x="7477" y="3227"/>
                  <a:pt x="7061" y="2810"/>
                  <a:pt x="6549" y="2810"/>
                </a:cubicBezTo>
                <a:cubicBezTo>
                  <a:pt x="6263" y="2810"/>
                  <a:pt x="5989" y="2941"/>
                  <a:pt x="5822" y="3179"/>
                </a:cubicBezTo>
                <a:lnTo>
                  <a:pt x="5679" y="3179"/>
                </a:lnTo>
                <a:lnTo>
                  <a:pt x="5679" y="2143"/>
                </a:lnTo>
                <a:lnTo>
                  <a:pt x="7882" y="2143"/>
                </a:lnTo>
                <a:cubicBezTo>
                  <a:pt x="7977" y="2143"/>
                  <a:pt x="8061" y="2060"/>
                  <a:pt x="8061" y="1965"/>
                </a:cubicBezTo>
                <a:cubicBezTo>
                  <a:pt x="8061" y="1870"/>
                  <a:pt x="7989" y="1786"/>
                  <a:pt x="7882" y="1786"/>
                </a:cubicBezTo>
                <a:lnTo>
                  <a:pt x="4286" y="1786"/>
                </a:lnTo>
                <a:lnTo>
                  <a:pt x="4286" y="1643"/>
                </a:lnTo>
                <a:cubicBezTo>
                  <a:pt x="4513" y="1465"/>
                  <a:pt x="4655" y="1203"/>
                  <a:pt x="4655" y="917"/>
                </a:cubicBezTo>
                <a:cubicBezTo>
                  <a:pt x="4655" y="417"/>
                  <a:pt x="4239" y="0"/>
                  <a:pt x="3739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7" name="Google Shape;4698;p59">
            <a:extLst>
              <a:ext uri="{FF2B5EF4-FFF2-40B4-BE49-F238E27FC236}">
                <a16:creationId xmlns:a16="http://schemas.microsoft.com/office/drawing/2014/main" id="{FF4A47EC-9B47-4025-A7CA-D8268867674F}"/>
              </a:ext>
            </a:extLst>
          </p:cNvPr>
          <p:cNvGrpSpPr/>
          <p:nvPr/>
        </p:nvGrpSpPr>
        <p:grpSpPr>
          <a:xfrm>
            <a:off x="9410238" y="2925368"/>
            <a:ext cx="983217" cy="984275"/>
            <a:chOff x="3539102" y="2427549"/>
            <a:chExt cx="355099" cy="355481"/>
          </a:xfrm>
          <a:solidFill>
            <a:schemeClr val="bg1"/>
          </a:solidFill>
        </p:grpSpPr>
        <p:sp>
          <p:nvSpPr>
            <p:cNvPr id="108" name="Google Shape;4699;p59">
              <a:extLst>
                <a:ext uri="{FF2B5EF4-FFF2-40B4-BE49-F238E27FC236}">
                  <a16:creationId xmlns:a16="http://schemas.microsoft.com/office/drawing/2014/main" id="{9D369D75-EA21-4E70-8E65-B291A7E919F1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9" name="Google Shape;4700;p59">
              <a:extLst>
                <a:ext uri="{FF2B5EF4-FFF2-40B4-BE49-F238E27FC236}">
                  <a16:creationId xmlns:a16="http://schemas.microsoft.com/office/drawing/2014/main" id="{9CD79381-B561-4B0B-8B43-3FF3A3EC7D4D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oogle Shape;6696;p61">
            <a:extLst>
              <a:ext uri="{FF2B5EF4-FFF2-40B4-BE49-F238E27FC236}">
                <a16:creationId xmlns:a16="http://schemas.microsoft.com/office/drawing/2014/main" id="{6A50E66D-0161-4399-AF42-13F335F8E969}"/>
              </a:ext>
            </a:extLst>
          </p:cNvPr>
          <p:cNvGrpSpPr/>
          <p:nvPr/>
        </p:nvGrpSpPr>
        <p:grpSpPr>
          <a:xfrm>
            <a:off x="5651254" y="2848409"/>
            <a:ext cx="1048058" cy="1023935"/>
            <a:chOff x="7075994" y="3349531"/>
            <a:chExt cx="360637" cy="352336"/>
          </a:xfrm>
          <a:solidFill>
            <a:schemeClr val="bg1"/>
          </a:solidFill>
        </p:grpSpPr>
        <p:sp>
          <p:nvSpPr>
            <p:cNvPr id="114" name="Google Shape;6697;p61">
              <a:extLst>
                <a:ext uri="{FF2B5EF4-FFF2-40B4-BE49-F238E27FC236}">
                  <a16:creationId xmlns:a16="http://schemas.microsoft.com/office/drawing/2014/main" id="{3D56CDD6-EEEA-4D97-AF46-0C2C8741BD6B}"/>
                </a:ext>
              </a:extLst>
            </p:cNvPr>
            <p:cNvSpPr/>
            <p:nvPr/>
          </p:nvSpPr>
          <p:spPr>
            <a:xfrm>
              <a:off x="7277097" y="3607502"/>
              <a:ext cx="56454" cy="57154"/>
            </a:xfrm>
            <a:custGeom>
              <a:avLst/>
              <a:gdLst/>
              <a:ahLst/>
              <a:cxnLst/>
              <a:rect l="l" t="t" r="r" b="b"/>
              <a:pathLst>
                <a:path w="1775" h="1797" extrusionOk="0">
                  <a:moveTo>
                    <a:pt x="871" y="0"/>
                  </a:moveTo>
                  <a:cubicBezTo>
                    <a:pt x="656" y="0"/>
                    <a:pt x="438" y="79"/>
                    <a:pt x="262" y="254"/>
                  </a:cubicBezTo>
                  <a:cubicBezTo>
                    <a:pt x="203" y="314"/>
                    <a:pt x="203" y="421"/>
                    <a:pt x="262" y="493"/>
                  </a:cubicBezTo>
                  <a:cubicBezTo>
                    <a:pt x="292" y="522"/>
                    <a:pt x="331" y="537"/>
                    <a:pt x="372" y="537"/>
                  </a:cubicBezTo>
                  <a:cubicBezTo>
                    <a:pt x="414" y="537"/>
                    <a:pt x="459" y="522"/>
                    <a:pt x="500" y="493"/>
                  </a:cubicBezTo>
                  <a:cubicBezTo>
                    <a:pt x="609" y="391"/>
                    <a:pt x="753" y="335"/>
                    <a:pt x="898" y="335"/>
                  </a:cubicBezTo>
                  <a:cubicBezTo>
                    <a:pt x="1007" y="335"/>
                    <a:pt x="1117" y="367"/>
                    <a:pt x="1215" y="433"/>
                  </a:cubicBezTo>
                  <a:cubicBezTo>
                    <a:pt x="1465" y="612"/>
                    <a:pt x="1536" y="957"/>
                    <a:pt x="1357" y="1231"/>
                  </a:cubicBezTo>
                  <a:cubicBezTo>
                    <a:pt x="1241" y="1398"/>
                    <a:pt x="1069" y="1475"/>
                    <a:pt x="898" y="1475"/>
                  </a:cubicBezTo>
                  <a:cubicBezTo>
                    <a:pt x="632" y="1475"/>
                    <a:pt x="370" y="1288"/>
                    <a:pt x="334" y="969"/>
                  </a:cubicBezTo>
                  <a:cubicBezTo>
                    <a:pt x="322" y="885"/>
                    <a:pt x="238" y="826"/>
                    <a:pt x="155" y="826"/>
                  </a:cubicBezTo>
                  <a:cubicBezTo>
                    <a:pt x="60" y="838"/>
                    <a:pt x="0" y="909"/>
                    <a:pt x="0" y="1005"/>
                  </a:cubicBezTo>
                  <a:cubicBezTo>
                    <a:pt x="58" y="1504"/>
                    <a:pt x="477" y="1797"/>
                    <a:pt x="901" y="1797"/>
                  </a:cubicBezTo>
                  <a:cubicBezTo>
                    <a:pt x="1174" y="1797"/>
                    <a:pt x="1449" y="1675"/>
                    <a:pt x="1631" y="1409"/>
                  </a:cubicBezTo>
                  <a:cubicBezTo>
                    <a:pt x="1727" y="1255"/>
                    <a:pt x="1774" y="1076"/>
                    <a:pt x="1774" y="897"/>
                  </a:cubicBezTo>
                  <a:cubicBezTo>
                    <a:pt x="1774" y="355"/>
                    <a:pt x="1329" y="0"/>
                    <a:pt x="87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5" name="Google Shape;6698;p61">
              <a:extLst>
                <a:ext uri="{FF2B5EF4-FFF2-40B4-BE49-F238E27FC236}">
                  <a16:creationId xmlns:a16="http://schemas.microsoft.com/office/drawing/2014/main" id="{B6081460-CC6F-4429-8824-482309BCF70B}"/>
                </a:ext>
              </a:extLst>
            </p:cNvPr>
            <p:cNvSpPr/>
            <p:nvPr/>
          </p:nvSpPr>
          <p:spPr>
            <a:xfrm>
              <a:off x="7090784" y="3428917"/>
              <a:ext cx="190894" cy="81421"/>
            </a:xfrm>
            <a:custGeom>
              <a:avLst/>
              <a:gdLst/>
              <a:ahLst/>
              <a:cxnLst/>
              <a:rect l="l" t="t" r="r" b="b"/>
              <a:pathLst>
                <a:path w="6002" h="2560" extrusionOk="0">
                  <a:moveTo>
                    <a:pt x="3568" y="0"/>
                  </a:moveTo>
                  <a:cubicBezTo>
                    <a:pt x="2130" y="0"/>
                    <a:pt x="671" y="803"/>
                    <a:pt x="48" y="2333"/>
                  </a:cubicBezTo>
                  <a:cubicBezTo>
                    <a:pt x="0" y="2440"/>
                    <a:pt x="72" y="2559"/>
                    <a:pt x="191" y="2559"/>
                  </a:cubicBezTo>
                  <a:cubicBezTo>
                    <a:pt x="250" y="2559"/>
                    <a:pt x="310" y="2512"/>
                    <a:pt x="346" y="2452"/>
                  </a:cubicBezTo>
                  <a:cubicBezTo>
                    <a:pt x="909" y="1087"/>
                    <a:pt x="2208" y="325"/>
                    <a:pt x="3537" y="325"/>
                  </a:cubicBezTo>
                  <a:cubicBezTo>
                    <a:pt x="4202" y="325"/>
                    <a:pt x="4874" y="516"/>
                    <a:pt x="5465" y="916"/>
                  </a:cubicBezTo>
                  <a:cubicBezTo>
                    <a:pt x="5537" y="976"/>
                    <a:pt x="5608" y="1024"/>
                    <a:pt x="5680" y="1095"/>
                  </a:cubicBezTo>
                  <a:cubicBezTo>
                    <a:pt x="5719" y="1123"/>
                    <a:pt x="5762" y="1138"/>
                    <a:pt x="5802" y="1138"/>
                  </a:cubicBezTo>
                  <a:cubicBezTo>
                    <a:pt x="5846" y="1138"/>
                    <a:pt x="5887" y="1120"/>
                    <a:pt x="5918" y="1083"/>
                  </a:cubicBezTo>
                  <a:cubicBezTo>
                    <a:pt x="6001" y="1012"/>
                    <a:pt x="5977" y="905"/>
                    <a:pt x="5906" y="845"/>
                  </a:cubicBezTo>
                  <a:cubicBezTo>
                    <a:pt x="5250" y="277"/>
                    <a:pt x="4413" y="0"/>
                    <a:pt x="3568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6" name="Google Shape;6699;p61">
              <a:extLst>
                <a:ext uri="{FF2B5EF4-FFF2-40B4-BE49-F238E27FC236}">
                  <a16:creationId xmlns:a16="http://schemas.microsoft.com/office/drawing/2014/main" id="{B054C41C-96F2-45F6-A570-E83197E9B465}"/>
                </a:ext>
              </a:extLst>
            </p:cNvPr>
            <p:cNvSpPr/>
            <p:nvPr/>
          </p:nvSpPr>
          <p:spPr>
            <a:xfrm>
              <a:off x="7075994" y="3520102"/>
              <a:ext cx="136762" cy="167072"/>
            </a:xfrm>
            <a:custGeom>
              <a:avLst/>
              <a:gdLst/>
              <a:ahLst/>
              <a:cxnLst/>
              <a:rect l="l" t="t" r="r" b="b"/>
              <a:pathLst>
                <a:path w="4300" h="5253" extrusionOk="0">
                  <a:moveTo>
                    <a:pt x="489" y="1"/>
                  </a:moveTo>
                  <a:cubicBezTo>
                    <a:pt x="404" y="1"/>
                    <a:pt x="332" y="57"/>
                    <a:pt x="311" y="133"/>
                  </a:cubicBezTo>
                  <a:cubicBezTo>
                    <a:pt x="1" y="1621"/>
                    <a:pt x="608" y="3181"/>
                    <a:pt x="1882" y="4050"/>
                  </a:cubicBezTo>
                  <a:cubicBezTo>
                    <a:pt x="1954" y="4110"/>
                    <a:pt x="2847" y="4765"/>
                    <a:pt x="4049" y="5241"/>
                  </a:cubicBezTo>
                  <a:cubicBezTo>
                    <a:pt x="4061" y="5253"/>
                    <a:pt x="4097" y="5253"/>
                    <a:pt x="4109" y="5253"/>
                  </a:cubicBezTo>
                  <a:cubicBezTo>
                    <a:pt x="4168" y="5253"/>
                    <a:pt x="4240" y="5205"/>
                    <a:pt x="4263" y="5146"/>
                  </a:cubicBezTo>
                  <a:cubicBezTo>
                    <a:pt x="4299" y="5050"/>
                    <a:pt x="4263" y="4955"/>
                    <a:pt x="4168" y="4907"/>
                  </a:cubicBezTo>
                  <a:cubicBezTo>
                    <a:pt x="2978" y="4431"/>
                    <a:pt x="2085" y="3764"/>
                    <a:pt x="2073" y="3764"/>
                  </a:cubicBezTo>
                  <a:cubicBezTo>
                    <a:pt x="906" y="2979"/>
                    <a:pt x="346" y="1562"/>
                    <a:pt x="644" y="193"/>
                  </a:cubicBezTo>
                  <a:cubicBezTo>
                    <a:pt x="656" y="97"/>
                    <a:pt x="596" y="14"/>
                    <a:pt x="513" y="2"/>
                  </a:cubicBezTo>
                  <a:cubicBezTo>
                    <a:pt x="505" y="1"/>
                    <a:pt x="497" y="1"/>
                    <a:pt x="489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7" name="Google Shape;6700;p61">
              <a:extLst>
                <a:ext uri="{FF2B5EF4-FFF2-40B4-BE49-F238E27FC236}">
                  <a16:creationId xmlns:a16="http://schemas.microsoft.com/office/drawing/2014/main" id="{707C20F8-9BDD-439F-B5B8-7FD0A29E595A}"/>
                </a:ext>
              </a:extLst>
            </p:cNvPr>
            <p:cNvSpPr/>
            <p:nvPr/>
          </p:nvSpPr>
          <p:spPr>
            <a:xfrm>
              <a:off x="7158560" y="3468609"/>
              <a:ext cx="87496" cy="57249"/>
            </a:xfrm>
            <a:custGeom>
              <a:avLst/>
              <a:gdLst/>
              <a:ahLst/>
              <a:cxnLst/>
              <a:rect l="l" t="t" r="r" b="b"/>
              <a:pathLst>
                <a:path w="2751" h="1800" extrusionOk="0">
                  <a:moveTo>
                    <a:pt x="2222" y="0"/>
                  </a:moveTo>
                  <a:cubicBezTo>
                    <a:pt x="2208" y="0"/>
                    <a:pt x="2194" y="1"/>
                    <a:pt x="2179" y="2"/>
                  </a:cubicBezTo>
                  <a:lnTo>
                    <a:pt x="929" y="61"/>
                  </a:lnTo>
                  <a:cubicBezTo>
                    <a:pt x="572" y="73"/>
                    <a:pt x="346" y="430"/>
                    <a:pt x="477" y="752"/>
                  </a:cubicBezTo>
                  <a:cubicBezTo>
                    <a:pt x="203" y="788"/>
                    <a:pt x="1" y="1026"/>
                    <a:pt x="12" y="1311"/>
                  </a:cubicBezTo>
                  <a:cubicBezTo>
                    <a:pt x="24" y="1573"/>
                    <a:pt x="262" y="1800"/>
                    <a:pt x="536" y="1800"/>
                  </a:cubicBezTo>
                  <a:cubicBezTo>
                    <a:pt x="560" y="1800"/>
                    <a:pt x="548" y="1800"/>
                    <a:pt x="953" y="1788"/>
                  </a:cubicBezTo>
                  <a:cubicBezTo>
                    <a:pt x="1036" y="1788"/>
                    <a:pt x="1108" y="1692"/>
                    <a:pt x="1096" y="1609"/>
                  </a:cubicBezTo>
                  <a:cubicBezTo>
                    <a:pt x="1096" y="1521"/>
                    <a:pt x="1024" y="1453"/>
                    <a:pt x="938" y="1453"/>
                  </a:cubicBezTo>
                  <a:cubicBezTo>
                    <a:pt x="931" y="1453"/>
                    <a:pt x="924" y="1453"/>
                    <a:pt x="917" y="1454"/>
                  </a:cubicBezTo>
                  <a:lnTo>
                    <a:pt x="536" y="1466"/>
                  </a:lnTo>
                  <a:cubicBezTo>
                    <a:pt x="429" y="1466"/>
                    <a:pt x="322" y="1383"/>
                    <a:pt x="322" y="1276"/>
                  </a:cubicBezTo>
                  <a:cubicBezTo>
                    <a:pt x="322" y="1169"/>
                    <a:pt x="405" y="1085"/>
                    <a:pt x="512" y="1085"/>
                  </a:cubicBezTo>
                  <a:lnTo>
                    <a:pt x="655" y="1085"/>
                  </a:lnTo>
                  <a:cubicBezTo>
                    <a:pt x="846" y="1073"/>
                    <a:pt x="929" y="847"/>
                    <a:pt x="798" y="716"/>
                  </a:cubicBezTo>
                  <a:cubicBezTo>
                    <a:pt x="691" y="597"/>
                    <a:pt x="774" y="395"/>
                    <a:pt x="929" y="395"/>
                  </a:cubicBezTo>
                  <a:lnTo>
                    <a:pt x="2179" y="335"/>
                  </a:lnTo>
                  <a:cubicBezTo>
                    <a:pt x="2287" y="335"/>
                    <a:pt x="2394" y="430"/>
                    <a:pt x="2394" y="538"/>
                  </a:cubicBezTo>
                  <a:cubicBezTo>
                    <a:pt x="2394" y="633"/>
                    <a:pt x="2322" y="728"/>
                    <a:pt x="2215" y="728"/>
                  </a:cubicBezTo>
                  <a:lnTo>
                    <a:pt x="2096" y="728"/>
                  </a:lnTo>
                  <a:cubicBezTo>
                    <a:pt x="1906" y="740"/>
                    <a:pt x="1810" y="966"/>
                    <a:pt x="1929" y="1097"/>
                  </a:cubicBezTo>
                  <a:cubicBezTo>
                    <a:pt x="2036" y="1216"/>
                    <a:pt x="1941" y="1395"/>
                    <a:pt x="1786" y="1407"/>
                  </a:cubicBezTo>
                  <a:lnTo>
                    <a:pt x="1572" y="1431"/>
                  </a:lnTo>
                  <a:cubicBezTo>
                    <a:pt x="1489" y="1431"/>
                    <a:pt x="1405" y="1514"/>
                    <a:pt x="1429" y="1609"/>
                  </a:cubicBezTo>
                  <a:cubicBezTo>
                    <a:pt x="1429" y="1686"/>
                    <a:pt x="1501" y="1753"/>
                    <a:pt x="1587" y="1753"/>
                  </a:cubicBezTo>
                  <a:cubicBezTo>
                    <a:pt x="1594" y="1753"/>
                    <a:pt x="1601" y="1753"/>
                    <a:pt x="1608" y="1752"/>
                  </a:cubicBezTo>
                  <a:lnTo>
                    <a:pt x="1810" y="1740"/>
                  </a:lnTo>
                  <a:cubicBezTo>
                    <a:pt x="2156" y="1728"/>
                    <a:pt x="2406" y="1383"/>
                    <a:pt x="2287" y="1038"/>
                  </a:cubicBezTo>
                  <a:cubicBezTo>
                    <a:pt x="2537" y="1014"/>
                    <a:pt x="2751" y="776"/>
                    <a:pt x="2739" y="490"/>
                  </a:cubicBezTo>
                  <a:cubicBezTo>
                    <a:pt x="2716" y="218"/>
                    <a:pt x="2500" y="0"/>
                    <a:pt x="222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8" name="Google Shape;6701;p61">
              <a:extLst>
                <a:ext uri="{FF2B5EF4-FFF2-40B4-BE49-F238E27FC236}">
                  <a16:creationId xmlns:a16="http://schemas.microsoft.com/office/drawing/2014/main" id="{1117793D-AE49-4529-ABB1-9AD5912F33BF}"/>
                </a:ext>
              </a:extLst>
            </p:cNvPr>
            <p:cNvSpPr/>
            <p:nvPr/>
          </p:nvSpPr>
          <p:spPr>
            <a:xfrm>
              <a:off x="7199461" y="3548567"/>
              <a:ext cx="78399" cy="78749"/>
            </a:xfrm>
            <a:custGeom>
              <a:avLst/>
              <a:gdLst/>
              <a:ahLst/>
              <a:cxnLst/>
              <a:rect l="l" t="t" r="r" b="b"/>
              <a:pathLst>
                <a:path w="2465" h="2476" extrusionOk="0">
                  <a:moveTo>
                    <a:pt x="1751" y="0"/>
                  </a:moveTo>
                  <a:cubicBezTo>
                    <a:pt x="1512" y="0"/>
                    <a:pt x="1465" y="107"/>
                    <a:pt x="393" y="679"/>
                  </a:cubicBezTo>
                  <a:cubicBezTo>
                    <a:pt x="96" y="857"/>
                    <a:pt x="36" y="1274"/>
                    <a:pt x="286" y="1512"/>
                  </a:cubicBezTo>
                  <a:cubicBezTo>
                    <a:pt x="96" y="1655"/>
                    <a:pt x="0" y="1917"/>
                    <a:pt x="96" y="2143"/>
                  </a:cubicBezTo>
                  <a:cubicBezTo>
                    <a:pt x="178" y="2358"/>
                    <a:pt x="376" y="2475"/>
                    <a:pt x="576" y="2475"/>
                  </a:cubicBezTo>
                  <a:cubicBezTo>
                    <a:pt x="665" y="2475"/>
                    <a:pt x="754" y="2452"/>
                    <a:pt x="834" y="2405"/>
                  </a:cubicBezTo>
                  <a:lnTo>
                    <a:pt x="1120" y="2250"/>
                  </a:lnTo>
                  <a:cubicBezTo>
                    <a:pt x="1191" y="2203"/>
                    <a:pt x="1227" y="2096"/>
                    <a:pt x="1179" y="2024"/>
                  </a:cubicBezTo>
                  <a:cubicBezTo>
                    <a:pt x="1146" y="1975"/>
                    <a:pt x="1091" y="1943"/>
                    <a:pt x="1033" y="1943"/>
                  </a:cubicBezTo>
                  <a:cubicBezTo>
                    <a:pt x="1006" y="1943"/>
                    <a:pt x="979" y="1950"/>
                    <a:pt x="953" y="1965"/>
                  </a:cubicBezTo>
                  <a:lnTo>
                    <a:pt x="679" y="2131"/>
                  </a:lnTo>
                  <a:cubicBezTo>
                    <a:pt x="648" y="2149"/>
                    <a:pt x="614" y="2157"/>
                    <a:pt x="582" y="2157"/>
                  </a:cubicBezTo>
                  <a:cubicBezTo>
                    <a:pt x="504" y="2157"/>
                    <a:pt x="430" y="2108"/>
                    <a:pt x="405" y="2024"/>
                  </a:cubicBezTo>
                  <a:cubicBezTo>
                    <a:pt x="381" y="1953"/>
                    <a:pt x="417" y="1834"/>
                    <a:pt x="500" y="1786"/>
                  </a:cubicBezTo>
                  <a:cubicBezTo>
                    <a:pt x="679" y="1679"/>
                    <a:pt x="703" y="1429"/>
                    <a:pt x="524" y="1298"/>
                  </a:cubicBezTo>
                  <a:cubicBezTo>
                    <a:pt x="417" y="1203"/>
                    <a:pt x="441" y="1036"/>
                    <a:pt x="560" y="976"/>
                  </a:cubicBezTo>
                  <a:cubicBezTo>
                    <a:pt x="1715" y="345"/>
                    <a:pt x="1655" y="345"/>
                    <a:pt x="1751" y="345"/>
                  </a:cubicBezTo>
                  <a:cubicBezTo>
                    <a:pt x="1846" y="345"/>
                    <a:pt x="1941" y="429"/>
                    <a:pt x="1941" y="536"/>
                  </a:cubicBezTo>
                  <a:cubicBezTo>
                    <a:pt x="1941" y="702"/>
                    <a:pt x="1774" y="726"/>
                    <a:pt x="1715" y="774"/>
                  </a:cubicBezTo>
                  <a:cubicBezTo>
                    <a:pt x="1548" y="857"/>
                    <a:pt x="1572" y="1095"/>
                    <a:pt x="1751" y="1155"/>
                  </a:cubicBezTo>
                  <a:cubicBezTo>
                    <a:pt x="1893" y="1214"/>
                    <a:pt x="1905" y="1429"/>
                    <a:pt x="1763" y="1512"/>
                  </a:cubicBezTo>
                  <a:lnTo>
                    <a:pt x="1524" y="1655"/>
                  </a:lnTo>
                  <a:cubicBezTo>
                    <a:pt x="1453" y="1691"/>
                    <a:pt x="1417" y="1798"/>
                    <a:pt x="1465" y="1869"/>
                  </a:cubicBezTo>
                  <a:cubicBezTo>
                    <a:pt x="1496" y="1924"/>
                    <a:pt x="1548" y="1953"/>
                    <a:pt x="1603" y="1953"/>
                  </a:cubicBezTo>
                  <a:cubicBezTo>
                    <a:pt x="1632" y="1953"/>
                    <a:pt x="1662" y="1945"/>
                    <a:pt x="1691" y="1929"/>
                  </a:cubicBezTo>
                  <a:lnTo>
                    <a:pt x="1929" y="1798"/>
                  </a:lnTo>
                  <a:cubicBezTo>
                    <a:pt x="2239" y="1619"/>
                    <a:pt x="2298" y="1203"/>
                    <a:pt x="2024" y="964"/>
                  </a:cubicBezTo>
                  <a:cubicBezTo>
                    <a:pt x="2465" y="667"/>
                    <a:pt x="2263" y="0"/>
                    <a:pt x="1751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9" name="Google Shape;6702;p61">
              <a:extLst>
                <a:ext uri="{FF2B5EF4-FFF2-40B4-BE49-F238E27FC236}">
                  <a16:creationId xmlns:a16="http://schemas.microsoft.com/office/drawing/2014/main" id="{7A487438-446B-405A-87E0-392BB8AD719C}"/>
                </a:ext>
              </a:extLst>
            </p:cNvPr>
            <p:cNvSpPr/>
            <p:nvPr/>
          </p:nvSpPr>
          <p:spPr>
            <a:xfrm>
              <a:off x="7114256" y="3523855"/>
              <a:ext cx="72738" cy="76141"/>
            </a:xfrm>
            <a:custGeom>
              <a:avLst/>
              <a:gdLst/>
              <a:ahLst/>
              <a:cxnLst/>
              <a:rect l="l" t="t" r="r" b="b"/>
              <a:pathLst>
                <a:path w="2287" h="2394" extrusionOk="0">
                  <a:moveTo>
                    <a:pt x="518" y="1"/>
                  </a:moveTo>
                  <a:cubicBezTo>
                    <a:pt x="480" y="1"/>
                    <a:pt x="442" y="5"/>
                    <a:pt x="405" y="15"/>
                  </a:cubicBezTo>
                  <a:cubicBezTo>
                    <a:pt x="167" y="75"/>
                    <a:pt x="0" y="289"/>
                    <a:pt x="0" y="527"/>
                  </a:cubicBezTo>
                  <a:cubicBezTo>
                    <a:pt x="0" y="670"/>
                    <a:pt x="60" y="741"/>
                    <a:pt x="191" y="1098"/>
                  </a:cubicBezTo>
                  <a:cubicBezTo>
                    <a:pt x="217" y="1168"/>
                    <a:pt x="282" y="1212"/>
                    <a:pt x="342" y="1212"/>
                  </a:cubicBezTo>
                  <a:cubicBezTo>
                    <a:pt x="364" y="1212"/>
                    <a:pt x="386" y="1206"/>
                    <a:pt x="405" y="1194"/>
                  </a:cubicBezTo>
                  <a:cubicBezTo>
                    <a:pt x="489" y="1158"/>
                    <a:pt x="536" y="1063"/>
                    <a:pt x="489" y="979"/>
                  </a:cubicBezTo>
                  <a:cubicBezTo>
                    <a:pt x="346" y="587"/>
                    <a:pt x="334" y="587"/>
                    <a:pt x="334" y="527"/>
                  </a:cubicBezTo>
                  <a:cubicBezTo>
                    <a:pt x="334" y="420"/>
                    <a:pt x="417" y="325"/>
                    <a:pt x="512" y="325"/>
                  </a:cubicBezTo>
                  <a:cubicBezTo>
                    <a:pt x="584" y="325"/>
                    <a:pt x="667" y="384"/>
                    <a:pt x="703" y="467"/>
                  </a:cubicBezTo>
                  <a:cubicBezTo>
                    <a:pt x="727" y="503"/>
                    <a:pt x="751" y="729"/>
                    <a:pt x="953" y="729"/>
                  </a:cubicBezTo>
                  <a:cubicBezTo>
                    <a:pt x="1024" y="729"/>
                    <a:pt x="1108" y="682"/>
                    <a:pt x="1143" y="610"/>
                  </a:cubicBezTo>
                  <a:cubicBezTo>
                    <a:pt x="1182" y="550"/>
                    <a:pt x="1245" y="520"/>
                    <a:pt x="1308" y="520"/>
                  </a:cubicBezTo>
                  <a:cubicBezTo>
                    <a:pt x="1382" y="520"/>
                    <a:pt x="1457" y="562"/>
                    <a:pt x="1489" y="646"/>
                  </a:cubicBezTo>
                  <a:cubicBezTo>
                    <a:pt x="1965" y="1860"/>
                    <a:pt x="1953" y="1813"/>
                    <a:pt x="1953" y="1872"/>
                  </a:cubicBezTo>
                  <a:cubicBezTo>
                    <a:pt x="1953" y="1998"/>
                    <a:pt x="1851" y="2071"/>
                    <a:pt x="1752" y="2071"/>
                  </a:cubicBezTo>
                  <a:cubicBezTo>
                    <a:pt x="1682" y="2071"/>
                    <a:pt x="1614" y="2035"/>
                    <a:pt x="1584" y="1956"/>
                  </a:cubicBezTo>
                  <a:lnTo>
                    <a:pt x="1524" y="1813"/>
                  </a:lnTo>
                  <a:cubicBezTo>
                    <a:pt x="1481" y="1719"/>
                    <a:pt x="1394" y="1671"/>
                    <a:pt x="1311" y="1671"/>
                  </a:cubicBezTo>
                  <a:cubicBezTo>
                    <a:pt x="1237" y="1671"/>
                    <a:pt x="1165" y="1710"/>
                    <a:pt x="1132" y="1789"/>
                  </a:cubicBezTo>
                  <a:cubicBezTo>
                    <a:pt x="1099" y="1855"/>
                    <a:pt x="1035" y="1888"/>
                    <a:pt x="971" y="1888"/>
                  </a:cubicBezTo>
                  <a:cubicBezTo>
                    <a:pt x="895" y="1888"/>
                    <a:pt x="818" y="1843"/>
                    <a:pt x="786" y="1753"/>
                  </a:cubicBezTo>
                  <a:lnTo>
                    <a:pt x="727" y="1599"/>
                  </a:lnTo>
                  <a:cubicBezTo>
                    <a:pt x="709" y="1529"/>
                    <a:pt x="647" y="1485"/>
                    <a:pt x="587" y="1485"/>
                  </a:cubicBezTo>
                  <a:cubicBezTo>
                    <a:pt x="565" y="1485"/>
                    <a:pt x="543" y="1491"/>
                    <a:pt x="524" y="1503"/>
                  </a:cubicBezTo>
                  <a:cubicBezTo>
                    <a:pt x="429" y="1539"/>
                    <a:pt x="393" y="1634"/>
                    <a:pt x="429" y="1718"/>
                  </a:cubicBezTo>
                  <a:lnTo>
                    <a:pt x="489" y="1872"/>
                  </a:lnTo>
                  <a:cubicBezTo>
                    <a:pt x="566" y="2089"/>
                    <a:pt x="769" y="2215"/>
                    <a:pt x="976" y="2215"/>
                  </a:cubicBezTo>
                  <a:cubicBezTo>
                    <a:pt x="1088" y="2215"/>
                    <a:pt x="1202" y="2178"/>
                    <a:pt x="1298" y="2099"/>
                  </a:cubicBezTo>
                  <a:cubicBezTo>
                    <a:pt x="1389" y="2281"/>
                    <a:pt x="1578" y="2393"/>
                    <a:pt x="1774" y="2393"/>
                  </a:cubicBezTo>
                  <a:cubicBezTo>
                    <a:pt x="1834" y="2393"/>
                    <a:pt x="1894" y="2383"/>
                    <a:pt x="1953" y="2361"/>
                  </a:cubicBezTo>
                  <a:cubicBezTo>
                    <a:pt x="2144" y="2289"/>
                    <a:pt x="2286" y="2099"/>
                    <a:pt x="2286" y="1872"/>
                  </a:cubicBezTo>
                  <a:cubicBezTo>
                    <a:pt x="2286" y="1718"/>
                    <a:pt x="2239" y="1718"/>
                    <a:pt x="1786" y="527"/>
                  </a:cubicBezTo>
                  <a:cubicBezTo>
                    <a:pt x="1708" y="316"/>
                    <a:pt x="1502" y="187"/>
                    <a:pt x="1296" y="187"/>
                  </a:cubicBezTo>
                  <a:cubicBezTo>
                    <a:pt x="1187" y="187"/>
                    <a:pt x="1079" y="223"/>
                    <a:pt x="989" y="301"/>
                  </a:cubicBezTo>
                  <a:cubicBezTo>
                    <a:pt x="899" y="122"/>
                    <a:pt x="710" y="1"/>
                    <a:pt x="518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0" name="Google Shape;6703;p61">
              <a:extLst>
                <a:ext uri="{FF2B5EF4-FFF2-40B4-BE49-F238E27FC236}">
                  <a16:creationId xmlns:a16="http://schemas.microsoft.com/office/drawing/2014/main" id="{18DC44BC-06FA-43DB-B6CB-B317391BA205}"/>
                </a:ext>
              </a:extLst>
            </p:cNvPr>
            <p:cNvSpPr/>
            <p:nvPr/>
          </p:nvSpPr>
          <p:spPr>
            <a:xfrm>
              <a:off x="7221057" y="3349531"/>
              <a:ext cx="215574" cy="352336"/>
            </a:xfrm>
            <a:custGeom>
              <a:avLst/>
              <a:gdLst/>
              <a:ahLst/>
              <a:cxnLst/>
              <a:rect l="l" t="t" r="r" b="b"/>
              <a:pathLst>
                <a:path w="6778" h="11078" extrusionOk="0">
                  <a:moveTo>
                    <a:pt x="6543" y="0"/>
                  </a:moveTo>
                  <a:cubicBezTo>
                    <a:pt x="6514" y="0"/>
                    <a:pt x="6483" y="6"/>
                    <a:pt x="6453" y="19"/>
                  </a:cubicBezTo>
                  <a:cubicBezTo>
                    <a:pt x="5834" y="281"/>
                    <a:pt x="5215" y="710"/>
                    <a:pt x="4643" y="1257"/>
                  </a:cubicBezTo>
                  <a:cubicBezTo>
                    <a:pt x="4584" y="1317"/>
                    <a:pt x="4560" y="1424"/>
                    <a:pt x="4643" y="1496"/>
                  </a:cubicBezTo>
                  <a:cubicBezTo>
                    <a:pt x="4675" y="1527"/>
                    <a:pt x="4715" y="1545"/>
                    <a:pt x="4759" y="1545"/>
                  </a:cubicBezTo>
                  <a:cubicBezTo>
                    <a:pt x="4799" y="1545"/>
                    <a:pt x="4842" y="1530"/>
                    <a:pt x="4882" y="1496"/>
                  </a:cubicBezTo>
                  <a:cubicBezTo>
                    <a:pt x="5358" y="1043"/>
                    <a:pt x="5858" y="686"/>
                    <a:pt x="6370" y="436"/>
                  </a:cubicBezTo>
                  <a:lnTo>
                    <a:pt x="6370" y="436"/>
                  </a:lnTo>
                  <a:cubicBezTo>
                    <a:pt x="6001" y="1579"/>
                    <a:pt x="5239" y="2615"/>
                    <a:pt x="4382" y="3448"/>
                  </a:cubicBezTo>
                  <a:cubicBezTo>
                    <a:pt x="4361" y="3441"/>
                    <a:pt x="4342" y="3437"/>
                    <a:pt x="4323" y="3437"/>
                  </a:cubicBezTo>
                  <a:cubicBezTo>
                    <a:pt x="4218" y="3437"/>
                    <a:pt x="4139" y="3540"/>
                    <a:pt x="4179" y="3651"/>
                  </a:cubicBezTo>
                  <a:cubicBezTo>
                    <a:pt x="4072" y="3746"/>
                    <a:pt x="3989" y="3829"/>
                    <a:pt x="3893" y="3901"/>
                  </a:cubicBezTo>
                  <a:cubicBezTo>
                    <a:pt x="3762" y="3698"/>
                    <a:pt x="3548" y="3520"/>
                    <a:pt x="3322" y="3424"/>
                  </a:cubicBezTo>
                  <a:cubicBezTo>
                    <a:pt x="3393" y="3341"/>
                    <a:pt x="3441" y="3234"/>
                    <a:pt x="3524" y="3127"/>
                  </a:cubicBezTo>
                  <a:cubicBezTo>
                    <a:pt x="3703" y="3281"/>
                    <a:pt x="3727" y="3341"/>
                    <a:pt x="3834" y="3341"/>
                  </a:cubicBezTo>
                  <a:cubicBezTo>
                    <a:pt x="3977" y="3341"/>
                    <a:pt x="4060" y="3150"/>
                    <a:pt x="3941" y="3055"/>
                  </a:cubicBezTo>
                  <a:lnTo>
                    <a:pt x="3715" y="2865"/>
                  </a:lnTo>
                  <a:cubicBezTo>
                    <a:pt x="3762" y="2793"/>
                    <a:pt x="3739" y="2817"/>
                    <a:pt x="3774" y="2793"/>
                  </a:cubicBezTo>
                  <a:cubicBezTo>
                    <a:pt x="3774" y="2793"/>
                    <a:pt x="3905" y="2615"/>
                    <a:pt x="3917" y="2591"/>
                  </a:cubicBezTo>
                  <a:lnTo>
                    <a:pt x="4322" y="2936"/>
                  </a:lnTo>
                  <a:cubicBezTo>
                    <a:pt x="4354" y="2963"/>
                    <a:pt x="4394" y="2975"/>
                    <a:pt x="4433" y="2975"/>
                  </a:cubicBezTo>
                  <a:cubicBezTo>
                    <a:pt x="4480" y="2975"/>
                    <a:pt x="4527" y="2957"/>
                    <a:pt x="4560" y="2924"/>
                  </a:cubicBezTo>
                  <a:cubicBezTo>
                    <a:pt x="4620" y="2853"/>
                    <a:pt x="4608" y="2746"/>
                    <a:pt x="4548" y="2686"/>
                  </a:cubicBezTo>
                  <a:lnTo>
                    <a:pt x="4132" y="2329"/>
                  </a:lnTo>
                  <a:cubicBezTo>
                    <a:pt x="4239" y="2198"/>
                    <a:pt x="4346" y="2067"/>
                    <a:pt x="4441" y="1960"/>
                  </a:cubicBezTo>
                  <a:cubicBezTo>
                    <a:pt x="4501" y="1877"/>
                    <a:pt x="4501" y="1769"/>
                    <a:pt x="4429" y="1722"/>
                  </a:cubicBezTo>
                  <a:cubicBezTo>
                    <a:pt x="4395" y="1693"/>
                    <a:pt x="4356" y="1678"/>
                    <a:pt x="4316" y="1678"/>
                  </a:cubicBezTo>
                  <a:cubicBezTo>
                    <a:pt x="4272" y="1678"/>
                    <a:pt x="4228" y="1696"/>
                    <a:pt x="4191" y="1734"/>
                  </a:cubicBezTo>
                  <a:cubicBezTo>
                    <a:pt x="3953" y="1984"/>
                    <a:pt x="3727" y="2269"/>
                    <a:pt x="3512" y="2579"/>
                  </a:cubicBezTo>
                  <a:cubicBezTo>
                    <a:pt x="3512" y="2579"/>
                    <a:pt x="3286" y="2877"/>
                    <a:pt x="2989" y="3353"/>
                  </a:cubicBezTo>
                  <a:cubicBezTo>
                    <a:pt x="2968" y="3352"/>
                    <a:pt x="2948" y="3351"/>
                    <a:pt x="2928" y="3351"/>
                  </a:cubicBezTo>
                  <a:cubicBezTo>
                    <a:pt x="2474" y="3351"/>
                    <a:pt x="2039" y="3609"/>
                    <a:pt x="1846" y="4008"/>
                  </a:cubicBezTo>
                  <a:cubicBezTo>
                    <a:pt x="1750" y="4174"/>
                    <a:pt x="1738" y="4353"/>
                    <a:pt x="1667" y="4484"/>
                  </a:cubicBezTo>
                  <a:cubicBezTo>
                    <a:pt x="1584" y="4603"/>
                    <a:pt x="1488" y="4710"/>
                    <a:pt x="1334" y="4794"/>
                  </a:cubicBezTo>
                  <a:cubicBezTo>
                    <a:pt x="1167" y="4901"/>
                    <a:pt x="1012" y="4948"/>
                    <a:pt x="845" y="4996"/>
                  </a:cubicBezTo>
                  <a:cubicBezTo>
                    <a:pt x="786" y="5008"/>
                    <a:pt x="679" y="5032"/>
                    <a:pt x="572" y="5055"/>
                  </a:cubicBezTo>
                  <a:cubicBezTo>
                    <a:pt x="369" y="5091"/>
                    <a:pt x="274" y="5365"/>
                    <a:pt x="441" y="5508"/>
                  </a:cubicBezTo>
                  <a:cubicBezTo>
                    <a:pt x="560" y="5615"/>
                    <a:pt x="679" y="5722"/>
                    <a:pt x="810" y="5794"/>
                  </a:cubicBezTo>
                  <a:cubicBezTo>
                    <a:pt x="836" y="5809"/>
                    <a:pt x="863" y="5815"/>
                    <a:pt x="890" y="5815"/>
                  </a:cubicBezTo>
                  <a:cubicBezTo>
                    <a:pt x="948" y="5815"/>
                    <a:pt x="1003" y="5783"/>
                    <a:pt x="1036" y="5734"/>
                  </a:cubicBezTo>
                  <a:cubicBezTo>
                    <a:pt x="1084" y="5663"/>
                    <a:pt x="1048" y="5556"/>
                    <a:pt x="976" y="5508"/>
                  </a:cubicBezTo>
                  <a:cubicBezTo>
                    <a:pt x="905" y="5472"/>
                    <a:pt x="822" y="5413"/>
                    <a:pt x="750" y="5353"/>
                  </a:cubicBezTo>
                  <a:cubicBezTo>
                    <a:pt x="1238" y="5234"/>
                    <a:pt x="1679" y="5079"/>
                    <a:pt x="1929" y="4663"/>
                  </a:cubicBezTo>
                  <a:cubicBezTo>
                    <a:pt x="2036" y="4484"/>
                    <a:pt x="2048" y="4293"/>
                    <a:pt x="2119" y="4163"/>
                  </a:cubicBezTo>
                  <a:cubicBezTo>
                    <a:pt x="2261" y="3880"/>
                    <a:pt x="2560" y="3676"/>
                    <a:pt x="2883" y="3676"/>
                  </a:cubicBezTo>
                  <a:cubicBezTo>
                    <a:pt x="3078" y="3676"/>
                    <a:pt x="3281" y="3750"/>
                    <a:pt x="3465" y="3924"/>
                  </a:cubicBezTo>
                  <a:cubicBezTo>
                    <a:pt x="3881" y="4317"/>
                    <a:pt x="3762" y="5020"/>
                    <a:pt x="3203" y="5365"/>
                  </a:cubicBezTo>
                  <a:cubicBezTo>
                    <a:pt x="2842" y="5574"/>
                    <a:pt x="2359" y="5745"/>
                    <a:pt x="1888" y="5745"/>
                  </a:cubicBezTo>
                  <a:cubicBezTo>
                    <a:pt x="1769" y="5745"/>
                    <a:pt x="1651" y="5734"/>
                    <a:pt x="1536" y="5710"/>
                  </a:cubicBezTo>
                  <a:cubicBezTo>
                    <a:pt x="1524" y="5707"/>
                    <a:pt x="1511" y="5705"/>
                    <a:pt x="1498" y="5705"/>
                  </a:cubicBezTo>
                  <a:cubicBezTo>
                    <a:pt x="1426" y="5705"/>
                    <a:pt x="1356" y="5760"/>
                    <a:pt x="1345" y="5841"/>
                  </a:cubicBezTo>
                  <a:cubicBezTo>
                    <a:pt x="1334" y="5925"/>
                    <a:pt x="1393" y="6020"/>
                    <a:pt x="1488" y="6032"/>
                  </a:cubicBezTo>
                  <a:cubicBezTo>
                    <a:pt x="1628" y="6059"/>
                    <a:pt x="1767" y="6071"/>
                    <a:pt x="1906" y="6071"/>
                  </a:cubicBezTo>
                  <a:cubicBezTo>
                    <a:pt x="2074" y="6071"/>
                    <a:pt x="2242" y="6053"/>
                    <a:pt x="2405" y="6020"/>
                  </a:cubicBezTo>
                  <a:cubicBezTo>
                    <a:pt x="2453" y="6937"/>
                    <a:pt x="3060" y="7675"/>
                    <a:pt x="3881" y="8044"/>
                  </a:cubicBezTo>
                  <a:cubicBezTo>
                    <a:pt x="4262" y="8211"/>
                    <a:pt x="4501" y="8592"/>
                    <a:pt x="4501" y="8996"/>
                  </a:cubicBezTo>
                  <a:cubicBezTo>
                    <a:pt x="4501" y="9330"/>
                    <a:pt x="4322" y="9580"/>
                    <a:pt x="4322" y="9580"/>
                  </a:cubicBezTo>
                  <a:cubicBezTo>
                    <a:pt x="3643" y="10415"/>
                    <a:pt x="2769" y="10754"/>
                    <a:pt x="1808" y="10754"/>
                  </a:cubicBezTo>
                  <a:cubicBezTo>
                    <a:pt x="1304" y="10754"/>
                    <a:pt x="775" y="10661"/>
                    <a:pt x="238" y="10497"/>
                  </a:cubicBezTo>
                  <a:cubicBezTo>
                    <a:pt x="219" y="10492"/>
                    <a:pt x="201" y="10489"/>
                    <a:pt x="183" y="10489"/>
                  </a:cubicBezTo>
                  <a:cubicBezTo>
                    <a:pt x="111" y="10489"/>
                    <a:pt x="52" y="10528"/>
                    <a:pt x="24" y="10604"/>
                  </a:cubicBezTo>
                  <a:cubicBezTo>
                    <a:pt x="0" y="10687"/>
                    <a:pt x="36" y="10782"/>
                    <a:pt x="131" y="10806"/>
                  </a:cubicBezTo>
                  <a:cubicBezTo>
                    <a:pt x="703" y="10981"/>
                    <a:pt x="1263" y="11077"/>
                    <a:pt x="1799" y="11077"/>
                  </a:cubicBezTo>
                  <a:cubicBezTo>
                    <a:pt x="2869" y="11077"/>
                    <a:pt x="3838" y="10691"/>
                    <a:pt x="4584" y="9770"/>
                  </a:cubicBezTo>
                  <a:cubicBezTo>
                    <a:pt x="4584" y="9758"/>
                    <a:pt x="4596" y="9758"/>
                    <a:pt x="4596" y="9735"/>
                  </a:cubicBezTo>
                  <a:cubicBezTo>
                    <a:pt x="5072" y="9032"/>
                    <a:pt x="4786" y="8068"/>
                    <a:pt x="4001" y="7711"/>
                  </a:cubicBezTo>
                  <a:cubicBezTo>
                    <a:pt x="3286" y="7401"/>
                    <a:pt x="2738" y="6746"/>
                    <a:pt x="2715" y="5913"/>
                  </a:cubicBezTo>
                  <a:cubicBezTo>
                    <a:pt x="3108" y="5794"/>
                    <a:pt x="3358" y="5627"/>
                    <a:pt x="3370" y="5615"/>
                  </a:cubicBezTo>
                  <a:cubicBezTo>
                    <a:pt x="3893" y="5282"/>
                    <a:pt x="4120" y="4710"/>
                    <a:pt x="4001" y="4198"/>
                  </a:cubicBezTo>
                  <a:cubicBezTo>
                    <a:pt x="5191" y="3210"/>
                    <a:pt x="6346" y="1805"/>
                    <a:pt x="6739" y="257"/>
                  </a:cubicBezTo>
                  <a:cubicBezTo>
                    <a:pt x="6778" y="121"/>
                    <a:pt x="6673" y="0"/>
                    <a:pt x="65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4299C03A-FD54-457C-8BD4-1DDD357049FB}"/>
              </a:ext>
            </a:extLst>
          </p:cNvPr>
          <p:cNvSpPr txBox="1"/>
          <p:nvPr/>
        </p:nvSpPr>
        <p:spPr>
          <a:xfrm>
            <a:off x="4620854" y="4265852"/>
            <a:ext cx="31152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tamaran Thin"/>
              </a:rPr>
              <a:t>Expressiveness (readability)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C7C6970-F640-4C36-B25E-83A3A8544D32}"/>
              </a:ext>
            </a:extLst>
          </p:cNvPr>
          <p:cNvSpPr txBox="1"/>
          <p:nvPr/>
        </p:nvSpPr>
        <p:spPr>
          <a:xfrm>
            <a:off x="8567591" y="4265852"/>
            <a:ext cx="28152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atamaran Thin"/>
              </a:rPr>
              <a:t>Performance Potential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2049547-405F-4488-BBC2-1AFB8373212B}"/>
              </a:ext>
            </a:extLst>
          </p:cNvPr>
          <p:cNvSpPr txBox="1"/>
          <p:nvPr/>
        </p:nvSpPr>
        <p:spPr>
          <a:xfrm>
            <a:off x="809151" y="4687748"/>
            <a:ext cx="28937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>
                <a:solidFill>
                  <a:schemeClr val="bg1"/>
                </a:solidFill>
                <a:latin typeface="Catamaran Thin"/>
              </a:rPr>
              <a:t>Multiple</a:t>
            </a:r>
            <a:r>
              <a:rPr lang="en-US" sz="1800" i="1" dirty="0">
                <a:solidFill>
                  <a:schemeClr val="bg1"/>
                </a:solidFill>
                <a:latin typeface="Catamaran Thin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tamaran Thin"/>
              </a:rPr>
              <a:t>algorithmic operations can now easily be </a:t>
            </a:r>
            <a:r>
              <a:rPr lang="en-US" sz="1800" i="1" dirty="0">
                <a:solidFill>
                  <a:schemeClr val="bg1"/>
                </a:solidFill>
                <a:latin typeface="Catamaran Thin"/>
              </a:rPr>
              <a:t>composed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39A58F6-C83D-4BAD-80FD-AE3E4C3FD9CD}"/>
              </a:ext>
            </a:extLst>
          </p:cNvPr>
          <p:cNvSpPr txBox="1"/>
          <p:nvPr/>
        </p:nvSpPr>
        <p:spPr>
          <a:xfrm>
            <a:off x="4731558" y="5148832"/>
            <a:ext cx="2893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Catamaran Thin"/>
              </a:rPr>
              <a:t>Code becomes both more </a:t>
            </a:r>
            <a:r>
              <a:rPr lang="en-US" sz="1800" i="1" dirty="0">
                <a:solidFill>
                  <a:schemeClr val="bg1"/>
                </a:solidFill>
                <a:latin typeface="Catamaran Thin"/>
              </a:rPr>
              <a:t>intuitive</a:t>
            </a:r>
            <a:r>
              <a:rPr lang="en-US" sz="1800" dirty="0">
                <a:solidFill>
                  <a:schemeClr val="bg1"/>
                </a:solidFill>
                <a:latin typeface="Catamaran Thin"/>
              </a:rPr>
              <a:t> and </a:t>
            </a:r>
            <a:r>
              <a:rPr lang="en-US" sz="1800" u="sng" dirty="0">
                <a:solidFill>
                  <a:schemeClr val="bg1"/>
                </a:solidFill>
                <a:latin typeface="Catamaran Thin"/>
              </a:rPr>
              <a:t>readable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CA6997D-FAA0-46DE-BAAE-917E45F5000F}"/>
              </a:ext>
            </a:extLst>
          </p:cNvPr>
          <p:cNvSpPr txBox="1"/>
          <p:nvPr/>
        </p:nvSpPr>
        <p:spPr>
          <a:xfrm>
            <a:off x="8489052" y="5122790"/>
            <a:ext cx="2893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Catamaran Thin"/>
              </a:rPr>
              <a:t>Chained operations are </a:t>
            </a:r>
            <a:r>
              <a:rPr lang="en-US" sz="1800" u="sng" dirty="0">
                <a:solidFill>
                  <a:schemeClr val="bg1"/>
                </a:solidFill>
                <a:latin typeface="Catamaran Thin"/>
              </a:rPr>
              <a:t>fused</a:t>
            </a:r>
            <a:r>
              <a:rPr lang="en-US" sz="1800" dirty="0">
                <a:solidFill>
                  <a:schemeClr val="bg1"/>
                </a:solidFill>
                <a:latin typeface="Catamaran Thin"/>
              </a:rPr>
              <a:t> and become </a:t>
            </a:r>
            <a:r>
              <a:rPr lang="en-US" sz="1800" i="1" dirty="0">
                <a:solidFill>
                  <a:schemeClr val="bg1"/>
                </a:solidFill>
                <a:latin typeface="Catamaran Thin"/>
              </a:rPr>
              <a:t>scalable</a:t>
            </a:r>
          </a:p>
        </p:txBody>
      </p:sp>
    </p:spTree>
    <p:extLst>
      <p:ext uri="{BB962C8B-B14F-4D97-AF65-F5344CB8AC3E}">
        <p14:creationId xmlns:p14="http://schemas.microsoft.com/office/powerpoint/2010/main" val="200732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6" grpId="0" animBg="1"/>
      <p:bldP spid="138" grpId="0"/>
      <p:bldP spid="140" grpId="0"/>
      <p:bldP spid="149" grpId="0"/>
      <p:bldP spid="150" grpId="0"/>
      <p:bldP spid="1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flipH="1">
            <a:off x="2982896" y="0"/>
            <a:ext cx="92091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905167" y="18467"/>
            <a:ext cx="4478400" cy="6702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371965" y="2487653"/>
            <a:ext cx="5664939" cy="9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342900" indent="-342900">
              <a:lnSpc>
                <a:spcPct val="200000"/>
              </a:lnSpc>
              <a:buClr>
                <a:srgbClr val="FBD0B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atamaran Thin"/>
              </a:rPr>
              <a:t>an abstraction of “a sequence of items”</a:t>
            </a:r>
          </a:p>
          <a:p>
            <a:pPr marL="342900" indent="-342900">
              <a:buClr>
                <a:srgbClr val="FBD0B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Catamaran Thin"/>
              </a:rPr>
              <a:t>something </a:t>
            </a:r>
            <a:r>
              <a:rPr lang="en-US" sz="2400" dirty="0" err="1">
                <a:solidFill>
                  <a:schemeClr val="bg1"/>
                </a:solidFill>
                <a:latin typeface="Catamaran Thin"/>
              </a:rPr>
              <a:t>iterable</a:t>
            </a:r>
            <a:endParaRPr lang="en-US" sz="2400" dirty="0">
              <a:solidFill>
                <a:schemeClr val="bg1"/>
              </a:solidFill>
              <a:latin typeface="Catamaran Thin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372268" y="1569960"/>
            <a:ext cx="6123200" cy="9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7200" dirty="0">
                <a:solidFill>
                  <a:schemeClr val="lt1"/>
                </a:solidFill>
                <a:latin typeface="Catamaran Thin"/>
              </a:rPr>
              <a:t>A range is:</a:t>
            </a:r>
            <a:endParaRPr sz="7200" dirty="0">
              <a:solidFill>
                <a:schemeClr val="lt1"/>
              </a:solidFill>
              <a:latin typeface="Catamaran Thin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9805600" y="3222067"/>
            <a:ext cx="4478400" cy="29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126;p24">
            <a:extLst>
              <a:ext uri="{FF2B5EF4-FFF2-40B4-BE49-F238E27FC236}">
                <a16:creationId xmlns:a16="http://schemas.microsoft.com/office/drawing/2014/main" id="{83579B01-280C-46E9-8B02-2CB8CAABD75A}"/>
              </a:ext>
            </a:extLst>
          </p:cNvPr>
          <p:cNvSpPr txBox="1">
            <a:spLocks/>
          </p:cNvSpPr>
          <p:nvPr/>
        </p:nvSpPr>
        <p:spPr>
          <a:xfrm>
            <a:off x="1371965" y="3257980"/>
            <a:ext cx="6123200" cy="95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6400">
                <a:solidFill>
                  <a:srgbClr val="434343"/>
                </a:solidFill>
              </a:defRPr>
            </a:lvl9pPr>
          </a:lstStyle>
          <a:p>
            <a:r>
              <a:rPr lang="en-US" sz="3600" dirty="0">
                <a:solidFill>
                  <a:schemeClr val="lt1"/>
                </a:solidFill>
                <a:latin typeface="Catamaran Thin"/>
              </a:rPr>
              <a:t>A range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actually</a:t>
            </a:r>
            <a:r>
              <a:rPr lang="en-US" sz="3600" dirty="0">
                <a:solidFill>
                  <a:schemeClr val="lt1"/>
                </a:solidFill>
                <a:latin typeface="Catamaran Thin"/>
              </a:rPr>
              <a:t> is:</a:t>
            </a:r>
          </a:p>
        </p:txBody>
      </p:sp>
      <p:sp>
        <p:nvSpPr>
          <p:cNvPr id="8" name="Google Shape;125;p24">
            <a:extLst>
              <a:ext uri="{FF2B5EF4-FFF2-40B4-BE49-F238E27FC236}">
                <a16:creationId xmlns:a16="http://schemas.microsoft.com/office/drawing/2014/main" id="{174B7D6E-F33C-41F9-BC25-286CA8ED86A2}"/>
              </a:ext>
            </a:extLst>
          </p:cNvPr>
          <p:cNvSpPr txBox="1">
            <a:spLocks/>
          </p:cNvSpPr>
          <p:nvPr/>
        </p:nvSpPr>
        <p:spPr>
          <a:xfrm>
            <a:off x="1371965" y="4552482"/>
            <a:ext cx="5664939" cy="119274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lvl="1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 pitchFamily="34" charset="0"/>
              <a:buNone/>
              <a:defRPr sz="3733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685800" lvl="2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 pitchFamily="34" charset="0"/>
              <a:buNone/>
              <a:defRPr sz="3733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3pPr>
            <a:lvl4pPr marL="914400" lvl="3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 pitchFamily="34" charset="0"/>
              <a:buNone/>
              <a:defRPr sz="3733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1143000" lvl="4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 pitchFamily="34" charset="0"/>
              <a:buNone/>
              <a:defRPr sz="3733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1371600" lvl="5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 pitchFamily="34" charset="0"/>
              <a:buNone/>
              <a:defRPr sz="3733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1600200" lvl="6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 pitchFamily="34" charset="0"/>
              <a:buNone/>
              <a:defRPr sz="3733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1828800" lvl="7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 pitchFamily="34" charset="0"/>
              <a:buNone/>
              <a:defRPr sz="3733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1878012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 pitchFamily="34" charset="0"/>
              <a:buNone/>
              <a:defRPr sz="3733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rgbClr val="FBD0BD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  <a:latin typeface="Catamaran Thin"/>
              </a:rPr>
              <a:t>A begin iterator/sentinel pair, where </a:t>
            </a:r>
            <a:r>
              <a:rPr lang="en-US" sz="18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sentinel</a:t>
            </a:r>
            <a:r>
              <a:rPr lang="en-US" sz="1800" dirty="0">
                <a:solidFill>
                  <a:schemeClr val="bg1"/>
                </a:solidFill>
                <a:latin typeface="Catamaran Thin"/>
              </a:rPr>
              <a:t>:</a:t>
            </a:r>
          </a:p>
          <a:p>
            <a:pPr marL="571500" lvl="1" indent="-342900">
              <a:buClr>
                <a:srgbClr val="FBD0BD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Catamaran Thin"/>
                <a:cs typeface="Times New Roman" panose="02020603050405020304" pitchFamily="18" charset="0"/>
              </a:rPr>
              <a:t>an end iterator of same type as begin iterator</a:t>
            </a:r>
          </a:p>
          <a:p>
            <a:pPr marL="571500" lvl="1" indent="-342900">
              <a:buClr>
                <a:srgbClr val="FBD0BD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Catamaran Thin"/>
                <a:cs typeface="Times New Roman" panose="02020603050405020304" pitchFamily="18" charset="0"/>
              </a:rPr>
              <a:t>a value</a:t>
            </a:r>
          </a:p>
          <a:p>
            <a:pPr marL="571500" lvl="1" indent="-342900">
              <a:buClr>
                <a:srgbClr val="FBD0BD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Catamaran Thin"/>
                <a:cs typeface="Times New Roman" panose="02020603050405020304" pitchFamily="18" charset="0"/>
              </a:rPr>
              <a:t>a distance from begin</a:t>
            </a:r>
            <a:endParaRPr lang="en-US" sz="1800" dirty="0">
              <a:solidFill>
                <a:schemeClr val="bg1"/>
              </a:solidFill>
              <a:latin typeface="Catamaran Thin"/>
            </a:endParaRPr>
          </a:p>
          <a:p>
            <a:pPr marL="342900" indent="-342900">
              <a:buClr>
                <a:srgbClr val="FBD0BD"/>
              </a:buClr>
              <a:buSzPct val="80000"/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bg1"/>
              </a:solidFill>
              <a:latin typeface="Catamaran Thin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592C1B-C070-40CA-BDA4-BA90105858D7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31" name="Picture 30" descr="Logo, company name&#10;&#10;Description automatically generated">
              <a:extLst>
                <a:ext uri="{FF2B5EF4-FFF2-40B4-BE49-F238E27FC236}">
                  <a16:creationId xmlns:a16="http://schemas.microsoft.com/office/drawing/2014/main" id="{5CC3EA72-E7BA-42BF-8760-F1F02CDE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4B5FC0-27D0-4D72-8AE6-2817239A1DA1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STE||AR GROUP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D463C-97F7-445D-9323-05C3E459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  <p:bldP spid="12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5C07D9C0-0590-425D-8F57-3A5C3C7ED10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64" name="Picture 63" descr="Logo, company name&#10;&#10;Description automatically generated">
              <a:extLst>
                <a:ext uri="{FF2B5EF4-FFF2-40B4-BE49-F238E27FC236}">
                  <a16:creationId xmlns:a16="http://schemas.microsoft.com/office/drawing/2014/main" id="{B7964A9B-A936-49C6-B3BC-AA2F2E52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0FD874E-3218-4881-B731-4FB96990C8F7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STE||AR GROUP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Google Shape;543;p47">
            <a:extLst>
              <a:ext uri="{FF2B5EF4-FFF2-40B4-BE49-F238E27FC236}">
                <a16:creationId xmlns:a16="http://schemas.microsoft.com/office/drawing/2014/main" id="{6981A1EB-596E-43D7-BF47-1823E0A63C72}"/>
              </a:ext>
            </a:extLst>
          </p:cNvPr>
          <p:cNvSpPr txBox="1">
            <a:spLocks/>
          </p:cNvSpPr>
          <p:nvPr/>
        </p:nvSpPr>
        <p:spPr>
          <a:xfrm>
            <a:off x="4462800" y="285094"/>
            <a:ext cx="3756861" cy="8365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atamaran Thin"/>
              </a:rPr>
              <a:t>Range-v3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B9949FF-1E01-42D3-AF41-45977845E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272157"/>
              </p:ext>
            </p:extLst>
          </p:nvPr>
        </p:nvGraphicFramePr>
        <p:xfrm>
          <a:off x="2864854" y="2829153"/>
          <a:ext cx="7517112" cy="9094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52852">
                  <a:extLst>
                    <a:ext uri="{9D8B030D-6E8A-4147-A177-3AD203B41FA5}">
                      <a16:colId xmlns:a16="http://schemas.microsoft.com/office/drawing/2014/main" val="346574644"/>
                    </a:ext>
                  </a:extLst>
                </a:gridCol>
                <a:gridCol w="1252852">
                  <a:extLst>
                    <a:ext uri="{9D8B030D-6E8A-4147-A177-3AD203B41FA5}">
                      <a16:colId xmlns:a16="http://schemas.microsoft.com/office/drawing/2014/main" val="2160691845"/>
                    </a:ext>
                  </a:extLst>
                </a:gridCol>
                <a:gridCol w="1252852">
                  <a:extLst>
                    <a:ext uri="{9D8B030D-6E8A-4147-A177-3AD203B41FA5}">
                      <a16:colId xmlns:a16="http://schemas.microsoft.com/office/drawing/2014/main" val="2125525904"/>
                    </a:ext>
                  </a:extLst>
                </a:gridCol>
                <a:gridCol w="1252852">
                  <a:extLst>
                    <a:ext uri="{9D8B030D-6E8A-4147-A177-3AD203B41FA5}">
                      <a16:colId xmlns:a16="http://schemas.microsoft.com/office/drawing/2014/main" val="3304398363"/>
                    </a:ext>
                  </a:extLst>
                </a:gridCol>
                <a:gridCol w="1252852">
                  <a:extLst>
                    <a:ext uri="{9D8B030D-6E8A-4147-A177-3AD203B41FA5}">
                      <a16:colId xmlns:a16="http://schemas.microsoft.com/office/drawing/2014/main" val="1811431347"/>
                    </a:ext>
                  </a:extLst>
                </a:gridCol>
                <a:gridCol w="1252852">
                  <a:extLst>
                    <a:ext uri="{9D8B030D-6E8A-4147-A177-3AD203B41FA5}">
                      <a16:colId xmlns:a16="http://schemas.microsoft.com/office/drawing/2014/main" val="3824512168"/>
                    </a:ext>
                  </a:extLst>
                </a:gridCol>
              </a:tblGrid>
              <a:tr h="90947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tamaran Thin"/>
                        </a:rPr>
                        <a:t>h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tamaran Thin"/>
                        </a:rPr>
                        <a:t>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tamaran Thin"/>
                        </a:rPr>
                        <a:t>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tamaran Thin"/>
                        </a:rPr>
                        <a:t>l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tamaran Thin"/>
                        </a:rPr>
                        <a:t>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tamaran Thin"/>
                        </a:rPr>
                        <a:t>\0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020365"/>
                  </a:ext>
                </a:extLst>
              </a:tr>
            </a:tbl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F66AA4C6-6767-418A-BEAE-171B9FD57747}"/>
              </a:ext>
            </a:extLst>
          </p:cNvPr>
          <p:cNvSpPr/>
          <p:nvPr/>
        </p:nvSpPr>
        <p:spPr>
          <a:xfrm rot="5400000">
            <a:off x="6452493" y="338136"/>
            <a:ext cx="341832" cy="7517113"/>
          </a:xfrm>
          <a:prstGeom prst="rightBrace">
            <a:avLst>
              <a:gd name="adj1" fmla="val 113153"/>
              <a:gd name="adj2" fmla="val 50308"/>
            </a:avLst>
          </a:prstGeom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D58FA-8389-48D0-82B5-28D6F9E90259}"/>
              </a:ext>
            </a:extLst>
          </p:cNvPr>
          <p:cNvSpPr txBox="1"/>
          <p:nvPr/>
        </p:nvSpPr>
        <p:spPr>
          <a:xfrm>
            <a:off x="6096351" y="4301757"/>
            <a:ext cx="133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alpha val="13000"/>
                  </a:schemeClr>
                </a:solidFill>
                <a:latin typeface="Catamaran Thin"/>
              </a:rPr>
              <a:t>c_string</a:t>
            </a:r>
            <a:endParaRPr lang="en-US" b="1" dirty="0">
              <a:solidFill>
                <a:schemeClr val="tx1">
                  <a:alpha val="13000"/>
                </a:schemeClr>
              </a:solidFill>
              <a:latin typeface="Catamaran Thi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97424-440E-4B6F-ADAB-68A9D889E1C5}"/>
              </a:ext>
            </a:extLst>
          </p:cNvPr>
          <p:cNvSpPr txBox="1"/>
          <p:nvPr/>
        </p:nvSpPr>
        <p:spPr>
          <a:xfrm>
            <a:off x="1869429" y="1755948"/>
            <a:ext cx="2237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tamaran Thin"/>
              </a:rPr>
              <a:t>begin iterator</a:t>
            </a:r>
            <a:endParaRPr lang="en-US" b="1" dirty="0">
              <a:latin typeface="Catamaran Thi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0CDDD-1708-4F8D-BA3D-34DA75FEEADE}"/>
              </a:ext>
            </a:extLst>
          </p:cNvPr>
          <p:cNvSpPr txBox="1"/>
          <p:nvPr/>
        </p:nvSpPr>
        <p:spPr>
          <a:xfrm>
            <a:off x="9312984" y="1775074"/>
            <a:ext cx="2398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tamaran Thin"/>
              </a:rPr>
              <a:t>end iterator</a:t>
            </a:r>
            <a:endParaRPr lang="en-US" b="1" dirty="0">
              <a:latin typeface="Catamaran Thin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069465-AACA-45D9-80EE-DACAC07F9F02}"/>
              </a:ext>
            </a:extLst>
          </p:cNvPr>
          <p:cNvSpPr/>
          <p:nvPr/>
        </p:nvSpPr>
        <p:spPr>
          <a:xfrm>
            <a:off x="1708028" y="1644542"/>
            <a:ext cx="2398506" cy="746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BA640D-85DA-4943-93FB-0382FBF5E053}"/>
              </a:ext>
            </a:extLst>
          </p:cNvPr>
          <p:cNvSpPr/>
          <p:nvPr/>
        </p:nvSpPr>
        <p:spPr>
          <a:xfrm>
            <a:off x="9129331" y="1663668"/>
            <a:ext cx="2398506" cy="7460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13571D3-4FCB-4D13-9004-DC42D0B0D4D6}"/>
              </a:ext>
            </a:extLst>
          </p:cNvPr>
          <p:cNvSpPr/>
          <p:nvPr/>
        </p:nvSpPr>
        <p:spPr>
          <a:xfrm rot="16200000">
            <a:off x="2529186" y="2558367"/>
            <a:ext cx="671333" cy="440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BF3CCED-4BDA-4A20-9751-C2014A4FEAEC}"/>
              </a:ext>
            </a:extLst>
          </p:cNvPr>
          <p:cNvSpPr/>
          <p:nvPr/>
        </p:nvSpPr>
        <p:spPr>
          <a:xfrm rot="16200000">
            <a:off x="10046302" y="2558367"/>
            <a:ext cx="671333" cy="440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6A2098-942F-4450-B5F9-B0724FAF3A76}"/>
              </a:ext>
            </a:extLst>
          </p:cNvPr>
          <p:cNvCxnSpPr>
            <a:cxnSpLocks/>
          </p:cNvCxnSpPr>
          <p:nvPr/>
        </p:nvCxnSpPr>
        <p:spPr>
          <a:xfrm flipV="1">
            <a:off x="4462800" y="1755948"/>
            <a:ext cx="1662898" cy="2616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1BA6B0-7DF6-4F01-B7CD-0D59BC2FC661}"/>
              </a:ext>
            </a:extLst>
          </p:cNvPr>
          <p:cNvCxnSpPr>
            <a:cxnSpLocks/>
          </p:cNvCxnSpPr>
          <p:nvPr/>
        </p:nvCxnSpPr>
        <p:spPr>
          <a:xfrm flipH="1" flipV="1">
            <a:off x="7435975" y="1786811"/>
            <a:ext cx="1580704" cy="2307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F7D1233-14C7-4BB1-8083-32377E7EDCD7}"/>
              </a:ext>
            </a:extLst>
          </p:cNvPr>
          <p:cNvSpPr txBox="1"/>
          <p:nvPr/>
        </p:nvSpPr>
        <p:spPr>
          <a:xfrm>
            <a:off x="6285053" y="1371280"/>
            <a:ext cx="898172" cy="461665"/>
          </a:xfrm>
          <a:prstGeom prst="rect">
            <a:avLst/>
          </a:prstGeom>
          <a:solidFill>
            <a:srgbClr val="EBE6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tamaran Thin"/>
              </a:rPr>
              <a:t>range</a:t>
            </a:r>
            <a:endParaRPr lang="en-US" sz="3200" dirty="0">
              <a:latin typeface="Catamaran Thin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548D70-E548-453A-93E0-D4C32BD24335}"/>
              </a:ext>
            </a:extLst>
          </p:cNvPr>
          <p:cNvCxnSpPr>
            <a:cxnSpLocks/>
          </p:cNvCxnSpPr>
          <p:nvPr/>
        </p:nvCxnSpPr>
        <p:spPr>
          <a:xfrm>
            <a:off x="3576577" y="2442847"/>
            <a:ext cx="3997701" cy="25545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9F6A1C8-CBF9-40D3-9299-2FD6BA43A281}"/>
              </a:ext>
            </a:extLst>
          </p:cNvPr>
          <p:cNvSpPr txBox="1"/>
          <p:nvPr/>
        </p:nvSpPr>
        <p:spPr>
          <a:xfrm rot="21188308">
            <a:off x="7524249" y="5017358"/>
            <a:ext cx="2314402" cy="646331"/>
          </a:xfrm>
          <a:prstGeom prst="rect">
            <a:avLst/>
          </a:prstGeom>
          <a:solidFill>
            <a:srgbClr val="C3B499">
              <a:alpha val="7568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tamaran Thin"/>
              </a:rPr>
              <a:t>also range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8F99F09-4F99-4AE9-904C-3D6C44270A72}"/>
              </a:ext>
            </a:extLst>
          </p:cNvPr>
          <p:cNvSpPr/>
          <p:nvPr/>
        </p:nvSpPr>
        <p:spPr>
          <a:xfrm>
            <a:off x="9327146" y="3020559"/>
            <a:ext cx="859512" cy="582809"/>
          </a:xfrm>
          <a:prstGeom prst="ellipse">
            <a:avLst/>
          </a:prstGeom>
          <a:noFill/>
          <a:ln w="254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4A9EC9F5-3D70-416A-A825-579E6D245D84}"/>
              </a:ext>
            </a:extLst>
          </p:cNvPr>
          <p:cNvSpPr/>
          <p:nvPr/>
        </p:nvSpPr>
        <p:spPr>
          <a:xfrm rot="5400000">
            <a:off x="4105921" y="2998208"/>
            <a:ext cx="767202" cy="3231149"/>
          </a:xfrm>
          <a:prstGeom prst="rightBrace">
            <a:avLst>
              <a:gd name="adj1" fmla="val 113153"/>
              <a:gd name="adj2" fmla="val 50308"/>
            </a:avLst>
          </a:prstGeom>
          <a:ln w="254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C1BE10-C684-4030-8D8C-499A2C5EF5B4}"/>
              </a:ext>
            </a:extLst>
          </p:cNvPr>
          <p:cNvSpPr txBox="1"/>
          <p:nvPr/>
        </p:nvSpPr>
        <p:spPr>
          <a:xfrm>
            <a:off x="4106534" y="5127206"/>
            <a:ext cx="72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tamaran Thin"/>
              </a:rPr>
              <a:t>+2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58AAF77-F363-43AB-B909-18526CF5F410}"/>
              </a:ext>
            </a:extLst>
          </p:cNvPr>
          <p:cNvCxnSpPr>
            <a:cxnSpLocks/>
          </p:cNvCxnSpPr>
          <p:nvPr/>
        </p:nvCxnSpPr>
        <p:spPr>
          <a:xfrm flipH="1">
            <a:off x="8512405" y="3644127"/>
            <a:ext cx="1073029" cy="125895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FD2C85-6C39-43D2-8638-34BDFEB560F1}"/>
              </a:ext>
            </a:extLst>
          </p:cNvPr>
          <p:cNvCxnSpPr>
            <a:cxnSpLocks/>
          </p:cNvCxnSpPr>
          <p:nvPr/>
        </p:nvCxnSpPr>
        <p:spPr>
          <a:xfrm flipH="1">
            <a:off x="1862477" y="2298294"/>
            <a:ext cx="22262" cy="179839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4E3A1F1-1303-4588-9753-499B05070CD9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3402957" y="5388738"/>
            <a:ext cx="703577" cy="3085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D0C6B18-34FE-4BC4-A870-0529BB44F2F4}"/>
              </a:ext>
            </a:extLst>
          </p:cNvPr>
          <p:cNvSpPr txBox="1"/>
          <p:nvPr/>
        </p:nvSpPr>
        <p:spPr>
          <a:xfrm rot="2645788">
            <a:off x="274173" y="4659853"/>
            <a:ext cx="3631451" cy="1015663"/>
          </a:xfrm>
          <a:prstGeom prst="rect">
            <a:avLst/>
          </a:prstGeom>
          <a:solidFill>
            <a:srgbClr val="9580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atamaran Thin"/>
              </a:rPr>
              <a:t>also range!</a:t>
            </a:r>
          </a:p>
        </p:txBody>
      </p:sp>
    </p:spTree>
    <p:extLst>
      <p:ext uri="{BB962C8B-B14F-4D97-AF65-F5344CB8AC3E}">
        <p14:creationId xmlns:p14="http://schemas.microsoft.com/office/powerpoint/2010/main" val="138317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7" grpId="0"/>
      <p:bldP spid="14" grpId="0" animBg="1"/>
      <p:bldP spid="18" grpId="0" animBg="1"/>
      <p:bldP spid="20" grpId="0" animBg="1"/>
      <p:bldP spid="21" grpId="0" animBg="1"/>
      <p:bldP spid="27" grpId="0" animBg="1"/>
      <p:bldP spid="35" grpId="0" animBg="1"/>
      <p:bldP spid="39" grpId="0" animBg="1"/>
      <p:bldP spid="40" grpId="0" animBg="1"/>
      <p:bldP spid="41" grpId="0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68" y="319038"/>
            <a:ext cx="4515465" cy="133589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tamaran Thin"/>
              </a:rPr>
              <a:t>Range-v3: Expressiveness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91E9F-65EA-4FAD-BDA3-EB7BA3967FB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7C236B5-BAB2-47DB-A233-18D9EF78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081C7-A293-4AA2-8A7C-6731252B75B9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9FAD070-DD17-47AD-A82B-B59D09390B51}"/>
              </a:ext>
            </a:extLst>
          </p:cNvPr>
          <p:cNvSpPr txBox="1"/>
          <p:nvPr/>
        </p:nvSpPr>
        <p:spPr>
          <a:xfrm>
            <a:off x="1590040" y="2039776"/>
            <a:ext cx="48006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v{ 1, 2, 3, 4};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find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(begin(v), end(v), 3);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C55AD1-D840-4978-BBE3-40AFD83CF2E7}"/>
              </a:ext>
            </a:extLst>
          </p:cNvPr>
          <p:cNvSpPr txBox="1"/>
          <p:nvPr/>
        </p:nvSpPr>
        <p:spPr>
          <a:xfrm>
            <a:off x="1470660" y="4367105"/>
            <a:ext cx="538988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v{ 1, 2, 3, 4};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ranges::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find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, 3);</a:t>
            </a: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DBDDD7-2CCC-4870-86B8-473AF8E5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/>
          </a:p>
        </p:txBody>
      </p:sp>
      <p:sp>
        <p:nvSpPr>
          <p:cNvPr id="35" name="Google Shape;466;p45">
            <a:extLst>
              <a:ext uri="{FF2B5EF4-FFF2-40B4-BE49-F238E27FC236}">
                <a16:creationId xmlns:a16="http://schemas.microsoft.com/office/drawing/2014/main" id="{D2000491-BEBB-4767-AC71-40C087FC7220}"/>
              </a:ext>
            </a:extLst>
          </p:cNvPr>
          <p:cNvSpPr/>
          <p:nvPr/>
        </p:nvSpPr>
        <p:spPr>
          <a:xfrm>
            <a:off x="3771030" y="3398036"/>
            <a:ext cx="350520" cy="3505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77;p45">
            <a:extLst>
              <a:ext uri="{FF2B5EF4-FFF2-40B4-BE49-F238E27FC236}">
                <a16:creationId xmlns:a16="http://schemas.microsoft.com/office/drawing/2014/main" id="{FEBCD434-4A01-454D-84E8-2087E3A9E54A}"/>
              </a:ext>
            </a:extLst>
          </p:cNvPr>
          <p:cNvCxnSpPr>
            <a:cxnSpLocks/>
          </p:cNvCxnSpPr>
          <p:nvPr/>
        </p:nvCxnSpPr>
        <p:spPr>
          <a:xfrm flipH="1" flipV="1">
            <a:off x="3941210" y="2927499"/>
            <a:ext cx="3785" cy="50165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77;p45">
            <a:extLst>
              <a:ext uri="{FF2B5EF4-FFF2-40B4-BE49-F238E27FC236}">
                <a16:creationId xmlns:a16="http://schemas.microsoft.com/office/drawing/2014/main" id="{9CB63689-090D-4840-97F6-A09B28859E45}"/>
              </a:ext>
            </a:extLst>
          </p:cNvPr>
          <p:cNvCxnSpPr>
            <a:cxnSpLocks/>
          </p:cNvCxnSpPr>
          <p:nvPr/>
        </p:nvCxnSpPr>
        <p:spPr>
          <a:xfrm flipV="1">
            <a:off x="3937412" y="3629176"/>
            <a:ext cx="0" cy="581024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456;p45">
            <a:extLst>
              <a:ext uri="{FF2B5EF4-FFF2-40B4-BE49-F238E27FC236}">
                <a16:creationId xmlns:a16="http://schemas.microsoft.com/office/drawing/2014/main" id="{1975919A-5708-4224-A0C7-BB11B5D50E9D}"/>
              </a:ext>
            </a:extLst>
          </p:cNvPr>
          <p:cNvSpPr/>
          <p:nvPr/>
        </p:nvSpPr>
        <p:spPr>
          <a:xfrm>
            <a:off x="10250947" y="2001510"/>
            <a:ext cx="873805" cy="2365595"/>
          </a:xfrm>
          <a:prstGeom prst="rect">
            <a:avLst/>
          </a:prstGeom>
          <a:solidFill>
            <a:srgbClr val="E3DC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" name="Google Shape;478;p45">
            <a:extLst>
              <a:ext uri="{FF2B5EF4-FFF2-40B4-BE49-F238E27FC236}">
                <a16:creationId xmlns:a16="http://schemas.microsoft.com/office/drawing/2014/main" id="{0F233EB8-C8D5-414A-8147-89197EA899B6}"/>
              </a:ext>
            </a:extLst>
          </p:cNvPr>
          <p:cNvSpPr txBox="1"/>
          <p:nvPr/>
        </p:nvSpPr>
        <p:spPr>
          <a:xfrm>
            <a:off x="8929131" y="2574200"/>
            <a:ext cx="2347242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Intuitive for simple use cases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Readable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3" name="Google Shape;478;p45">
            <a:extLst>
              <a:ext uri="{FF2B5EF4-FFF2-40B4-BE49-F238E27FC236}">
                <a16:creationId xmlns:a16="http://schemas.microsoft.com/office/drawing/2014/main" id="{09623E4C-E284-4AFC-AAB3-930720158AF0}"/>
              </a:ext>
            </a:extLst>
          </p:cNvPr>
          <p:cNvSpPr txBox="1"/>
          <p:nvPr/>
        </p:nvSpPr>
        <p:spPr>
          <a:xfrm>
            <a:off x="8929131" y="2017177"/>
            <a:ext cx="2474896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Livvic"/>
                <a:ea typeface="Catamaran Thin"/>
                <a:cs typeface="Catamaran Thin"/>
                <a:sym typeface="Catamaran Thin"/>
              </a:rPr>
              <a:t>Iterator free!</a:t>
            </a:r>
            <a:endParaRPr lang="en-US" sz="2000" b="1" dirty="0">
              <a:solidFill>
                <a:schemeClr val="dk1"/>
              </a:solidFill>
              <a:latin typeface="Livvic"/>
              <a:ea typeface="Catamaran Thin"/>
              <a:cs typeface="Catamaran Thin"/>
              <a:sym typeface="Catamaran Thin"/>
            </a:endParaRPr>
          </a:p>
        </p:txBody>
      </p:sp>
    </p:spTree>
    <p:extLst>
      <p:ext uri="{BB962C8B-B14F-4D97-AF65-F5344CB8AC3E}">
        <p14:creationId xmlns:p14="http://schemas.microsoft.com/office/powerpoint/2010/main" val="53948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50" grpId="0" animBg="1"/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E91E9F-65EA-4FAD-BDA3-EB7BA3967FB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7C236B5-BAB2-47DB-A233-18D9EF78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081C7-A293-4AA2-8A7C-6731252B75B9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9FAD070-DD17-47AD-A82B-B59D09390B51}"/>
              </a:ext>
            </a:extLst>
          </p:cNvPr>
          <p:cNvSpPr txBox="1"/>
          <p:nvPr/>
        </p:nvSpPr>
        <p:spPr>
          <a:xfrm>
            <a:off x="1590040" y="2039776"/>
            <a:ext cx="509524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v{ 1, 2, 3, 4, 5};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find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(begin(v), end(v), 4);</a:t>
            </a:r>
            <a:endParaRPr 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C55AD1-D840-4978-BBE3-40AFD83CF2E7}"/>
              </a:ext>
            </a:extLst>
          </p:cNvPr>
          <p:cNvSpPr txBox="1"/>
          <p:nvPr/>
        </p:nvSpPr>
        <p:spPr>
          <a:xfrm>
            <a:off x="920296" y="4401493"/>
            <a:ext cx="6402507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v{ 1, 2, 3, 4, 5};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ranges::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find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(begin(</a:t>
            </a: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), sentinel&lt;int&gt;{4}, 3);</a:t>
            </a: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0DBDDD7-2CCC-4870-86B8-473AF8E5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/>
          </a:p>
        </p:txBody>
      </p:sp>
      <p:sp>
        <p:nvSpPr>
          <p:cNvPr id="35" name="Google Shape;466;p45">
            <a:extLst>
              <a:ext uri="{FF2B5EF4-FFF2-40B4-BE49-F238E27FC236}">
                <a16:creationId xmlns:a16="http://schemas.microsoft.com/office/drawing/2014/main" id="{D2000491-BEBB-4767-AC71-40C087FC7220}"/>
              </a:ext>
            </a:extLst>
          </p:cNvPr>
          <p:cNvSpPr/>
          <p:nvPr/>
        </p:nvSpPr>
        <p:spPr>
          <a:xfrm>
            <a:off x="3771030" y="3398036"/>
            <a:ext cx="350520" cy="3505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77;p45">
            <a:extLst>
              <a:ext uri="{FF2B5EF4-FFF2-40B4-BE49-F238E27FC236}">
                <a16:creationId xmlns:a16="http://schemas.microsoft.com/office/drawing/2014/main" id="{FEBCD434-4A01-454D-84E8-2087E3A9E54A}"/>
              </a:ext>
            </a:extLst>
          </p:cNvPr>
          <p:cNvCxnSpPr>
            <a:cxnSpLocks/>
          </p:cNvCxnSpPr>
          <p:nvPr/>
        </p:nvCxnSpPr>
        <p:spPr>
          <a:xfrm flipH="1" flipV="1">
            <a:off x="3941210" y="2927499"/>
            <a:ext cx="3785" cy="50165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77;p45">
            <a:extLst>
              <a:ext uri="{FF2B5EF4-FFF2-40B4-BE49-F238E27FC236}">
                <a16:creationId xmlns:a16="http://schemas.microsoft.com/office/drawing/2014/main" id="{9CB63689-090D-4840-97F6-A09B28859E45}"/>
              </a:ext>
            </a:extLst>
          </p:cNvPr>
          <p:cNvCxnSpPr>
            <a:cxnSpLocks/>
          </p:cNvCxnSpPr>
          <p:nvPr/>
        </p:nvCxnSpPr>
        <p:spPr>
          <a:xfrm flipV="1">
            <a:off x="3937412" y="3629176"/>
            <a:ext cx="0" cy="581024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456;p45">
            <a:extLst>
              <a:ext uri="{FF2B5EF4-FFF2-40B4-BE49-F238E27FC236}">
                <a16:creationId xmlns:a16="http://schemas.microsoft.com/office/drawing/2014/main" id="{1975919A-5708-4224-A0C7-BB11B5D50E9D}"/>
              </a:ext>
            </a:extLst>
          </p:cNvPr>
          <p:cNvSpPr/>
          <p:nvPr/>
        </p:nvSpPr>
        <p:spPr>
          <a:xfrm>
            <a:off x="10242935" y="1063405"/>
            <a:ext cx="873805" cy="2365595"/>
          </a:xfrm>
          <a:prstGeom prst="rect">
            <a:avLst/>
          </a:prstGeom>
          <a:solidFill>
            <a:srgbClr val="E3DC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" name="Google Shape;478;p45">
            <a:extLst>
              <a:ext uri="{FF2B5EF4-FFF2-40B4-BE49-F238E27FC236}">
                <a16:creationId xmlns:a16="http://schemas.microsoft.com/office/drawing/2014/main" id="{0F233EB8-C8D5-414A-8147-89197EA899B6}"/>
              </a:ext>
            </a:extLst>
          </p:cNvPr>
          <p:cNvSpPr txBox="1"/>
          <p:nvPr/>
        </p:nvSpPr>
        <p:spPr>
          <a:xfrm>
            <a:off x="8439807" y="1636095"/>
            <a:ext cx="2550533" cy="105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Not only can we skip the end iterator being the same type, but we can also explicitly define the end of the range with a value.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15" name="Google Shape;478;p45">
            <a:extLst>
              <a:ext uri="{FF2B5EF4-FFF2-40B4-BE49-F238E27FC236}">
                <a16:creationId xmlns:a16="http://schemas.microsoft.com/office/drawing/2014/main" id="{FB624816-A9C4-46BD-8A85-65AE0E077261}"/>
              </a:ext>
            </a:extLst>
          </p:cNvPr>
          <p:cNvSpPr txBox="1"/>
          <p:nvPr/>
        </p:nvSpPr>
        <p:spPr>
          <a:xfrm>
            <a:off x="9109297" y="1063405"/>
            <a:ext cx="2474896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Livvic"/>
                <a:ea typeface="Catamaran Thin"/>
                <a:cs typeface="Catamaran Thin"/>
                <a:sym typeface="Catamaran Thin"/>
              </a:rPr>
              <a:t>Sentinels</a:t>
            </a:r>
            <a:endParaRPr lang="en-US" sz="2000" b="1" dirty="0">
              <a:solidFill>
                <a:schemeClr val="dk1"/>
              </a:solidFill>
              <a:latin typeface="Livvic"/>
              <a:ea typeface="Catamaran Thin"/>
              <a:cs typeface="Catamaran Thin"/>
              <a:sym typeface="Catamaran Thi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D83E94-1F21-4604-84B2-C13C9C05C9A9}"/>
              </a:ext>
            </a:extLst>
          </p:cNvPr>
          <p:cNvGrpSpPr/>
          <p:nvPr/>
        </p:nvGrpSpPr>
        <p:grpSpPr>
          <a:xfrm>
            <a:off x="7696799" y="3963657"/>
            <a:ext cx="2234166" cy="1830938"/>
            <a:chOff x="6789865" y="2777023"/>
            <a:chExt cx="2234166" cy="18309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A5B138-F455-43EB-A625-EEBECB2A4FE8}"/>
                </a:ext>
              </a:extLst>
            </p:cNvPr>
            <p:cNvSpPr/>
            <p:nvPr/>
          </p:nvSpPr>
          <p:spPr>
            <a:xfrm>
              <a:off x="6974002" y="2977197"/>
              <a:ext cx="1831837" cy="94271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rgbClr val="0DB335"/>
                  </a:solidFill>
                  <a:latin typeface="Consolas" panose="020B0609020204030204" pitchFamily="49" charset="0"/>
                </a:rPr>
                <a:t>giannis@eniac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DB335"/>
                  </a:solidFill>
                  <a:latin typeface="Consolas" panose="020B0609020204030204" pitchFamily="49" charset="0"/>
                </a:rPr>
                <a:t>~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$</a:t>
              </a:r>
              <a:r>
                <a:rPr lang="en-US" sz="1400" dirty="0">
                  <a:solidFill>
                    <a:srgbClr val="0DB335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output: 3</a:t>
              </a:r>
            </a:p>
          </p:txBody>
        </p:sp>
        <p:grpSp>
          <p:nvGrpSpPr>
            <p:cNvPr id="17" name="Google Shape;3751;p57">
              <a:extLst>
                <a:ext uri="{FF2B5EF4-FFF2-40B4-BE49-F238E27FC236}">
                  <a16:creationId xmlns:a16="http://schemas.microsoft.com/office/drawing/2014/main" id="{73D929E9-3A99-433D-A1CC-B6C25238D204}"/>
                </a:ext>
              </a:extLst>
            </p:cNvPr>
            <p:cNvGrpSpPr/>
            <p:nvPr/>
          </p:nvGrpSpPr>
          <p:grpSpPr>
            <a:xfrm>
              <a:off x="6789865" y="2777023"/>
              <a:ext cx="2234166" cy="1830938"/>
              <a:chOff x="1958520" y="2302574"/>
              <a:chExt cx="359213" cy="327807"/>
            </a:xfrm>
            <a:solidFill>
              <a:schemeClr val="tx2">
                <a:lumMod val="95000"/>
                <a:lumOff val="5000"/>
              </a:schemeClr>
            </a:solidFill>
          </p:grpSpPr>
          <p:sp>
            <p:nvSpPr>
              <p:cNvPr id="18" name="Google Shape;3752;p57">
                <a:extLst>
                  <a:ext uri="{FF2B5EF4-FFF2-40B4-BE49-F238E27FC236}">
                    <a16:creationId xmlns:a16="http://schemas.microsoft.com/office/drawing/2014/main" id="{F7AF0D68-DFEE-4F2A-91EC-A5F1B6AA8443}"/>
                  </a:ext>
                </a:extLst>
              </p:cNvPr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0323" extrusionOk="0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753;p57">
                <a:extLst>
                  <a:ext uri="{FF2B5EF4-FFF2-40B4-BE49-F238E27FC236}">
                    <a16:creationId xmlns:a16="http://schemas.microsoft.com/office/drawing/2014/main" id="{4C8D9DA5-2AB4-442F-B4E8-0D4C58C143C0}"/>
                  </a:ext>
                </a:extLst>
              </p:cNvPr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avLst/>
                <a:gdLst/>
                <a:ahLst/>
                <a:cxnLst/>
                <a:rect l="l" t="t" r="r" b="b"/>
                <a:pathLst>
                  <a:path w="9514" h="5823" extrusionOk="0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754;p57">
                <a:extLst>
                  <a:ext uri="{FF2B5EF4-FFF2-40B4-BE49-F238E27FC236}">
                    <a16:creationId xmlns:a16="http://schemas.microsoft.com/office/drawing/2014/main" id="{40A8D516-558A-493D-8046-54735E4CDA1A}"/>
                  </a:ext>
                </a:extLst>
              </p:cNvPr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35" extrusionOk="0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" name="Picture 7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6EF589B9-FB37-46F4-8D8B-908E862F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6210" y="3904602"/>
              <a:ext cx="330602" cy="307944"/>
            </a:xfrm>
            <a:prstGeom prst="rect">
              <a:avLst/>
            </a:prstGeom>
          </p:spPr>
        </p:pic>
      </p:grpSp>
      <p:sp>
        <p:nvSpPr>
          <p:cNvPr id="10" name="Left Brace 9">
            <a:extLst>
              <a:ext uri="{FF2B5EF4-FFF2-40B4-BE49-F238E27FC236}">
                <a16:creationId xmlns:a16="http://schemas.microsoft.com/office/drawing/2014/main" id="{0C5BF300-492A-4B2C-8704-6B7B1059D29D}"/>
              </a:ext>
            </a:extLst>
          </p:cNvPr>
          <p:cNvSpPr/>
          <p:nvPr/>
        </p:nvSpPr>
        <p:spPr>
          <a:xfrm rot="5400000">
            <a:off x="4405329" y="3581340"/>
            <a:ext cx="198164" cy="1524661"/>
          </a:xfrm>
          <a:prstGeom prst="leftBrace">
            <a:avLst>
              <a:gd name="adj1" fmla="val 37435"/>
              <a:gd name="adj2" fmla="val 5149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4327E2B-9552-469A-879A-51857C846DC3}"/>
              </a:ext>
            </a:extLst>
          </p:cNvPr>
          <p:cNvSpPr txBox="1">
            <a:spLocks/>
          </p:cNvSpPr>
          <p:nvPr/>
        </p:nvSpPr>
        <p:spPr>
          <a:xfrm>
            <a:off x="1285568" y="319038"/>
            <a:ext cx="4515465" cy="1335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atamaran Thin"/>
              </a:rPr>
              <a:t>Range-v3: Expressiveness</a:t>
            </a:r>
          </a:p>
        </p:txBody>
      </p:sp>
    </p:spTree>
    <p:extLst>
      <p:ext uri="{BB962C8B-B14F-4D97-AF65-F5344CB8AC3E}">
        <p14:creationId xmlns:p14="http://schemas.microsoft.com/office/powerpoint/2010/main" val="203829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50" grpId="0" animBg="1"/>
      <p:bldP spid="51" grpId="0"/>
      <p:bldP spid="15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Google Shape;542;p47">
            <a:extLst>
              <a:ext uri="{FF2B5EF4-FFF2-40B4-BE49-F238E27FC236}">
                <a16:creationId xmlns:a16="http://schemas.microsoft.com/office/drawing/2014/main" id="{B5E484C8-5FB6-4CA0-8D45-84A1B371DC0D}"/>
              </a:ext>
            </a:extLst>
          </p:cNvPr>
          <p:cNvSpPr/>
          <p:nvPr/>
        </p:nvSpPr>
        <p:spPr>
          <a:xfrm>
            <a:off x="1611491" y="1682337"/>
            <a:ext cx="8466788" cy="1128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buClr>
                <a:schemeClr val="tx2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::vector&lt;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vi{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342900" indent="-342900">
              <a:buClr>
                <a:schemeClr val="tx2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2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[](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* i;});</a:t>
            </a:r>
          </a:p>
          <a:p>
            <a:pPr marL="342900" indent="-342900">
              <a:buClr>
                <a:schemeClr val="tx2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 = 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remove_if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[](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%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;});</a:t>
            </a:r>
          </a:p>
        </p:txBody>
      </p:sp>
      <p:sp>
        <p:nvSpPr>
          <p:cNvPr id="5" name="Google Shape;540;p47">
            <a:extLst>
              <a:ext uri="{FF2B5EF4-FFF2-40B4-BE49-F238E27FC236}">
                <a16:creationId xmlns:a16="http://schemas.microsoft.com/office/drawing/2014/main" id="{3C7B72E1-7F00-4F34-A86A-5BD478A2A775}"/>
              </a:ext>
            </a:extLst>
          </p:cNvPr>
          <p:cNvSpPr/>
          <p:nvPr/>
        </p:nvSpPr>
        <p:spPr>
          <a:xfrm>
            <a:off x="2796926" y="3473848"/>
            <a:ext cx="6456403" cy="13680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vi{ 1, 2, 3, 4, 5};</a:t>
            </a:r>
          </a:p>
          <a:p>
            <a:pPr marL="228600" indent="-228600">
              <a:buClr>
                <a:schemeClr val="tx1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vi | 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([](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 * i;}) |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remove_if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([](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%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;});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893CC6-7AE9-4A11-A2B1-39B7D2A0C23D}"/>
              </a:ext>
            </a:extLst>
          </p:cNvPr>
          <p:cNvSpPr txBox="1">
            <a:spLocks/>
          </p:cNvSpPr>
          <p:nvPr/>
        </p:nvSpPr>
        <p:spPr>
          <a:xfrm>
            <a:off x="1295400" y="503853"/>
            <a:ext cx="5095240" cy="11423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Range-v3: </a:t>
            </a:r>
          </a:p>
          <a:p>
            <a:r>
              <a:rPr lang="en-US" dirty="0"/>
              <a:t>Composability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FDF259A6-9DEC-49B9-8150-59BDE23A85B8}"/>
              </a:ext>
            </a:extLst>
          </p:cNvPr>
          <p:cNvSpPr/>
          <p:nvPr/>
        </p:nvSpPr>
        <p:spPr>
          <a:xfrm>
            <a:off x="5788563" y="2985138"/>
            <a:ext cx="308113" cy="327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B43E05-59D2-4EB4-AF21-653FB2140952}"/>
              </a:ext>
            </a:extLst>
          </p:cNvPr>
          <p:cNvGrpSpPr/>
          <p:nvPr/>
        </p:nvGrpSpPr>
        <p:grpSpPr>
          <a:xfrm>
            <a:off x="271205" y="4157885"/>
            <a:ext cx="2234166" cy="1830938"/>
            <a:chOff x="6789865" y="2777023"/>
            <a:chExt cx="2234166" cy="18309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E1C227-E2DB-4EEC-B4CD-0A33DAB5FE6B}"/>
                </a:ext>
              </a:extLst>
            </p:cNvPr>
            <p:cNvSpPr/>
            <p:nvPr/>
          </p:nvSpPr>
          <p:spPr>
            <a:xfrm>
              <a:off x="6974002" y="2977197"/>
              <a:ext cx="1831837" cy="94271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solidFill>
                    <a:srgbClr val="0DB335"/>
                  </a:solidFill>
                  <a:latin typeface="Consolas" panose="020B0609020204030204" pitchFamily="49" charset="0"/>
                </a:rPr>
                <a:t>giannis@eniac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DB335"/>
                  </a:solidFill>
                  <a:latin typeface="Consolas" panose="020B0609020204030204" pitchFamily="49" charset="0"/>
                </a:rPr>
                <a:t>~</a:t>
              </a:r>
              <a:r>
                <a:rPr lang="en-US" sz="1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$out: [4,16]</a:t>
              </a:r>
            </a:p>
          </p:txBody>
        </p:sp>
        <p:grpSp>
          <p:nvGrpSpPr>
            <p:cNvPr id="10" name="Google Shape;3751;p57">
              <a:extLst>
                <a:ext uri="{FF2B5EF4-FFF2-40B4-BE49-F238E27FC236}">
                  <a16:creationId xmlns:a16="http://schemas.microsoft.com/office/drawing/2014/main" id="{50ADBFDD-D632-45A6-BD84-CD8ED80403AB}"/>
                </a:ext>
              </a:extLst>
            </p:cNvPr>
            <p:cNvGrpSpPr/>
            <p:nvPr/>
          </p:nvGrpSpPr>
          <p:grpSpPr>
            <a:xfrm>
              <a:off x="6789865" y="2777023"/>
              <a:ext cx="2234166" cy="1830938"/>
              <a:chOff x="1958520" y="2302574"/>
              <a:chExt cx="359213" cy="327807"/>
            </a:xfrm>
            <a:solidFill>
              <a:schemeClr val="tx2">
                <a:lumMod val="95000"/>
                <a:lumOff val="5000"/>
              </a:schemeClr>
            </a:solidFill>
          </p:grpSpPr>
          <p:sp>
            <p:nvSpPr>
              <p:cNvPr id="12" name="Google Shape;3752;p57">
                <a:extLst>
                  <a:ext uri="{FF2B5EF4-FFF2-40B4-BE49-F238E27FC236}">
                    <a16:creationId xmlns:a16="http://schemas.microsoft.com/office/drawing/2014/main" id="{23C65FD3-FBCE-48B4-B1DE-DE57EADF7817}"/>
                  </a:ext>
                </a:extLst>
              </p:cNvPr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10323" extrusionOk="0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753;p57">
                <a:extLst>
                  <a:ext uri="{FF2B5EF4-FFF2-40B4-BE49-F238E27FC236}">
                    <a16:creationId xmlns:a16="http://schemas.microsoft.com/office/drawing/2014/main" id="{0603160B-C830-45E1-B681-6881F3E55B24}"/>
                  </a:ext>
                </a:extLst>
              </p:cNvPr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avLst/>
                <a:gdLst/>
                <a:ahLst/>
                <a:cxnLst/>
                <a:rect l="l" t="t" r="r" b="b"/>
                <a:pathLst>
                  <a:path w="9514" h="5823" extrusionOk="0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754;p57">
                <a:extLst>
                  <a:ext uri="{FF2B5EF4-FFF2-40B4-BE49-F238E27FC236}">
                    <a16:creationId xmlns:a16="http://schemas.microsoft.com/office/drawing/2014/main" id="{DE867924-B653-4734-B0CF-00FCD134C94F}"/>
                  </a:ext>
                </a:extLst>
              </p:cNvPr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35" extrusionOk="0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" name="Picture 10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81C6154E-9710-4980-B187-20907A46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6210" y="3904602"/>
              <a:ext cx="330602" cy="30794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6216FB-B25D-4012-A6ED-1C96D7A6A19F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8" name="Picture 17" descr="Logo, company name&#10;&#10;Description automatically generated">
              <a:extLst>
                <a:ext uri="{FF2B5EF4-FFF2-40B4-BE49-F238E27FC236}">
                  <a16:creationId xmlns:a16="http://schemas.microsoft.com/office/drawing/2014/main" id="{0296A9ED-AB90-49B4-839B-24D98E81A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788CB2-76C3-40D8-B7B4-3E47B6EAA20A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64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DFEEF5A5-FE69-41FC-9FF5-21C833272020}"/>
              </a:ext>
            </a:extLst>
          </p:cNvPr>
          <p:cNvSpPr/>
          <p:nvPr/>
        </p:nvSpPr>
        <p:spPr>
          <a:xfrm>
            <a:off x="1897087" y="2492467"/>
            <a:ext cx="1511938" cy="106747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Google Shape;539;p47"/>
          <p:cNvSpPr/>
          <p:nvPr/>
        </p:nvSpPr>
        <p:spPr>
          <a:xfrm>
            <a:off x="9638676" y="1161949"/>
            <a:ext cx="1772800" cy="5826800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56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79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772800" cy="5826800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79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>
            <a:off x="2218276" y="233653"/>
            <a:ext cx="4224000" cy="163490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400" dirty="0"/>
              <a:t>Range-v3: Composability</a:t>
            </a:r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1971389" y="4159049"/>
            <a:ext cx="6572015" cy="13680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716143"/>
                </a:solidFill>
                <a:latin typeface="Catamaran Thin"/>
              </a:rPr>
              <a:t>views</a:t>
            </a:r>
            <a:r>
              <a:rPr lang="en-US" sz="1800" dirty="0">
                <a:latin typeface="Catamaran Thin"/>
              </a:rPr>
              <a:t>: lazy algorithms that are evaluated on demand</a:t>
            </a:r>
            <a:endParaRPr lang="en-US" sz="1800" dirty="0">
              <a:solidFill>
                <a:srgbClr val="716143"/>
              </a:solidFill>
              <a:latin typeface="Catamaran Thin"/>
            </a:endParaRPr>
          </a:p>
          <a:p>
            <a:pPr marL="285750" indent="-285750">
              <a:spcAft>
                <a:spcPts val="12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  <a:latin typeface="Catamaran Thin"/>
              </a:rPr>
              <a:t>range adaptors</a:t>
            </a:r>
            <a:r>
              <a:rPr lang="en-US" sz="1800" dirty="0">
                <a:latin typeface="Catamaran Thin"/>
              </a:rPr>
              <a:t>: take a range as an input and return a </a:t>
            </a:r>
            <a:r>
              <a:rPr lang="en-US" sz="1800" i="1" dirty="0">
                <a:latin typeface="Catamaran Thin"/>
              </a:rPr>
              <a:t>view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800" dirty="0">
                <a:latin typeface="Catamaran Thin"/>
              </a:rPr>
              <a:t>pipe “Bash-like” operator `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|</a:t>
            </a:r>
            <a:r>
              <a:rPr lang="en-US" sz="1800" dirty="0">
                <a:latin typeface="Catamaran Thin"/>
              </a:rPr>
              <a:t>` </a:t>
            </a: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composes</a:t>
            </a:r>
            <a:r>
              <a:rPr lang="en-US" sz="1800" dirty="0">
                <a:latin typeface="Catamaran Thin"/>
              </a:rPr>
              <a:t> range adaptors</a:t>
            </a:r>
          </a:p>
        </p:txBody>
      </p:sp>
      <p:sp>
        <p:nvSpPr>
          <p:cNvPr id="11" name="Google Shape;540;p47">
            <a:extLst>
              <a:ext uri="{FF2B5EF4-FFF2-40B4-BE49-F238E27FC236}">
                <a16:creationId xmlns:a16="http://schemas.microsoft.com/office/drawing/2014/main" id="{7745EA5B-FC43-424B-B538-68E0BAA6FDE3}"/>
              </a:ext>
            </a:extLst>
          </p:cNvPr>
          <p:cNvSpPr/>
          <p:nvPr/>
        </p:nvSpPr>
        <p:spPr>
          <a:xfrm>
            <a:off x="4068673" y="2229362"/>
            <a:ext cx="6456403" cy="1634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1. 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vi{ 1, 2, 3, 4, 5};</a:t>
            </a:r>
          </a:p>
          <a:p>
            <a:pPr>
              <a:buClr>
                <a:schemeClr val="tx1"/>
              </a:buClr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2. 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1400" b="0" dirty="0"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3.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 auto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rng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 = vi | </a:t>
            </a:r>
          </a:p>
          <a:p>
            <a:pPr>
              <a:buClr>
                <a:schemeClr val="tx1"/>
              </a:buClr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4.  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ranges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::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views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::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transform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([](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){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 i*i;}) |</a:t>
            </a:r>
          </a:p>
          <a:p>
            <a:pPr>
              <a:buClr>
                <a:schemeClr val="tx1"/>
              </a:buClr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5.  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ranges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::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views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::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remove_if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([](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){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i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 %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 == 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;});</a:t>
            </a:r>
          </a:p>
          <a:p>
            <a:pPr>
              <a:buClr>
                <a:schemeClr val="tx1"/>
              </a:buClr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6.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7. std::cout &lt;&lt;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7C0AC5-51FC-439A-8C32-97B45F8E53B3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5988084D-1B50-490E-8DA7-CB8D5F3B8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41D6C2-7B77-4E7F-AAB9-A084A03A9F6A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1B8ACB-28F5-48D3-889A-4582D2FFFE94}"/>
              </a:ext>
            </a:extLst>
          </p:cNvPr>
          <p:cNvCxnSpPr>
            <a:cxnSpLocks/>
          </p:cNvCxnSpPr>
          <p:nvPr/>
        </p:nvCxnSpPr>
        <p:spPr>
          <a:xfrm>
            <a:off x="3254388" y="3224744"/>
            <a:ext cx="1161333" cy="435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104783-DA19-4554-9E5F-856678BA639C}"/>
              </a:ext>
            </a:extLst>
          </p:cNvPr>
          <p:cNvSpPr txBox="1"/>
          <p:nvPr/>
        </p:nvSpPr>
        <p:spPr>
          <a:xfrm>
            <a:off x="1871038" y="2672502"/>
            <a:ext cx="1511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tamaran Thin"/>
              </a:rPr>
              <a:t>Here is where </a:t>
            </a: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Catamaran Thin"/>
              </a:rPr>
              <a:t>rng</a:t>
            </a:r>
            <a:r>
              <a:rPr lang="en-US" sz="1400" dirty="0">
                <a:solidFill>
                  <a:schemeClr val="bg1"/>
                </a:solidFill>
                <a:latin typeface="Catamaran Thin"/>
              </a:rPr>
              <a:t> evaluation is initiated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01D159-BFD6-4FDF-814B-EC527BBA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394;p46">
            <a:extLst>
              <a:ext uri="{FF2B5EF4-FFF2-40B4-BE49-F238E27FC236}">
                <a16:creationId xmlns:a16="http://schemas.microsoft.com/office/drawing/2014/main" id="{700FB18A-03D8-448B-AF51-79E5B5655EA8}"/>
              </a:ext>
            </a:extLst>
          </p:cNvPr>
          <p:cNvCxnSpPr>
            <a:cxnSpLocks/>
          </p:cNvCxnSpPr>
          <p:nvPr/>
        </p:nvCxnSpPr>
        <p:spPr>
          <a:xfrm>
            <a:off x="6085520" y="2013341"/>
            <a:ext cx="0" cy="3914775"/>
          </a:xfrm>
          <a:prstGeom prst="straightConnector1">
            <a:avLst/>
          </a:prstGeom>
          <a:noFill/>
          <a:ln w="19050" cap="flat" cmpd="sng">
            <a:solidFill>
              <a:srgbClr val="D463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396;p46">
            <a:extLst>
              <a:ext uri="{FF2B5EF4-FFF2-40B4-BE49-F238E27FC236}">
                <a16:creationId xmlns:a16="http://schemas.microsoft.com/office/drawing/2014/main" id="{8DEB9DC8-B327-4AAE-874D-417C016D0E9F}"/>
              </a:ext>
            </a:extLst>
          </p:cNvPr>
          <p:cNvSpPr txBox="1">
            <a:spLocks noGrp="1"/>
          </p:cNvSpPr>
          <p:nvPr/>
        </p:nvSpPr>
        <p:spPr>
          <a:xfrm>
            <a:off x="4940343" y="1599410"/>
            <a:ext cx="740781" cy="106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Catamaran Thin"/>
              </a:rPr>
              <a:t>STL</a:t>
            </a:r>
            <a:endParaRPr sz="3200" dirty="0">
              <a:latin typeface="Catamaran Thin"/>
            </a:endParaRPr>
          </a:p>
        </p:txBody>
      </p:sp>
      <p:sp>
        <p:nvSpPr>
          <p:cNvPr id="5" name="Google Shape;398;p46">
            <a:extLst>
              <a:ext uri="{FF2B5EF4-FFF2-40B4-BE49-F238E27FC236}">
                <a16:creationId xmlns:a16="http://schemas.microsoft.com/office/drawing/2014/main" id="{0C51833F-E0BA-4732-962B-718AC014150F}"/>
              </a:ext>
            </a:extLst>
          </p:cNvPr>
          <p:cNvSpPr txBox="1">
            <a:spLocks noGrp="1"/>
          </p:cNvSpPr>
          <p:nvPr/>
        </p:nvSpPr>
        <p:spPr>
          <a:xfrm>
            <a:off x="2023553" y="2334858"/>
            <a:ext cx="3657572" cy="80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tamaran Thin"/>
              </a:rPr>
              <a:t>Out of the box algorithms and data structures</a:t>
            </a:r>
            <a:endParaRPr sz="2000" dirty="0">
              <a:latin typeface="Catamaran Thin"/>
            </a:endParaRPr>
          </a:p>
        </p:txBody>
      </p:sp>
      <p:sp>
        <p:nvSpPr>
          <p:cNvPr id="6" name="Google Shape;399;p46">
            <a:extLst>
              <a:ext uri="{FF2B5EF4-FFF2-40B4-BE49-F238E27FC236}">
                <a16:creationId xmlns:a16="http://schemas.microsoft.com/office/drawing/2014/main" id="{940645F4-6633-4F0D-B176-2A5D9392DDB8}"/>
              </a:ext>
            </a:extLst>
          </p:cNvPr>
          <p:cNvSpPr txBox="1">
            <a:spLocks noGrp="1"/>
          </p:cNvSpPr>
          <p:nvPr/>
        </p:nvSpPr>
        <p:spPr>
          <a:xfrm>
            <a:off x="6446715" y="2359601"/>
            <a:ext cx="2733954" cy="175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tamaran Thin"/>
              </a:rPr>
              <a:t>Composability</a:t>
            </a:r>
          </a:p>
          <a:p>
            <a:r>
              <a:rPr lang="en-US" sz="2000" dirty="0">
                <a:solidFill>
                  <a:schemeClr val="tx1"/>
                </a:solidFill>
              </a:rPr>
              <a:t>Coding multiple sequencies is still inconvenient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Catamaran Thin"/>
            </a:endParaRPr>
          </a:p>
        </p:txBody>
      </p:sp>
      <p:sp>
        <p:nvSpPr>
          <p:cNvPr id="8" name="Google Shape;401;p46">
            <a:extLst>
              <a:ext uri="{FF2B5EF4-FFF2-40B4-BE49-F238E27FC236}">
                <a16:creationId xmlns:a16="http://schemas.microsoft.com/office/drawing/2014/main" id="{B4DE7530-2200-434A-842B-920AD42160C9}"/>
              </a:ext>
            </a:extLst>
          </p:cNvPr>
          <p:cNvSpPr txBox="1">
            <a:spLocks noGrp="1"/>
          </p:cNvSpPr>
          <p:nvPr/>
        </p:nvSpPr>
        <p:spPr>
          <a:xfrm>
            <a:off x="2736838" y="4257853"/>
            <a:ext cx="2987486" cy="106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tamaran Thin"/>
              </a:rPr>
              <a:t>Performance</a:t>
            </a:r>
            <a:endParaRPr sz="3200" dirty="0"/>
          </a:p>
        </p:txBody>
      </p:sp>
      <p:sp>
        <p:nvSpPr>
          <p:cNvPr id="9" name="Google Shape;402;p46">
            <a:extLst>
              <a:ext uri="{FF2B5EF4-FFF2-40B4-BE49-F238E27FC236}">
                <a16:creationId xmlns:a16="http://schemas.microsoft.com/office/drawing/2014/main" id="{376F7883-48E8-42C1-B0F4-6871BFDE414A}"/>
              </a:ext>
            </a:extLst>
          </p:cNvPr>
          <p:cNvSpPr txBox="1">
            <a:spLocks noGrp="1"/>
          </p:cNvSpPr>
          <p:nvPr/>
        </p:nvSpPr>
        <p:spPr>
          <a:xfrm>
            <a:off x="2066752" y="5023276"/>
            <a:ext cx="3657572" cy="118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tamaran Thin"/>
              </a:rPr>
              <a:t>Simple execution policy overloads that automatically parallelize our sequencies</a:t>
            </a:r>
            <a:endParaRPr sz="2000" dirty="0">
              <a:latin typeface="Catamaran Thin"/>
            </a:endParaRPr>
          </a:p>
        </p:txBody>
      </p:sp>
      <p:sp>
        <p:nvSpPr>
          <p:cNvPr id="10" name="Google Shape;403;p46">
            <a:extLst>
              <a:ext uri="{FF2B5EF4-FFF2-40B4-BE49-F238E27FC236}">
                <a16:creationId xmlns:a16="http://schemas.microsoft.com/office/drawing/2014/main" id="{B43C1BF9-0A4C-4B71-925C-6A072F43AF5E}"/>
              </a:ext>
            </a:extLst>
          </p:cNvPr>
          <p:cNvSpPr txBox="1">
            <a:spLocks noGrp="1"/>
          </p:cNvSpPr>
          <p:nvPr/>
        </p:nvSpPr>
        <p:spPr>
          <a:xfrm>
            <a:off x="6394410" y="4891812"/>
            <a:ext cx="2741670" cy="8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Performant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Composability</a:t>
            </a:r>
          </a:p>
          <a:p>
            <a:r>
              <a:rPr lang="en-US" sz="2000" dirty="0">
                <a:solidFill>
                  <a:schemeClr val="tx2">
                    <a:lumMod val="95000"/>
                    <a:lumOff val="5000"/>
                  </a:schemeClr>
                </a:solidFill>
                <a:latin typeface="Didact Gothic"/>
              </a:rPr>
              <a:t>Immediate effect of lack of composability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/>
          </a:p>
        </p:txBody>
      </p:sp>
      <p:sp>
        <p:nvSpPr>
          <p:cNvPr id="11" name="Google Shape;404;p46">
            <a:extLst>
              <a:ext uri="{FF2B5EF4-FFF2-40B4-BE49-F238E27FC236}">
                <a16:creationId xmlns:a16="http://schemas.microsoft.com/office/drawing/2014/main" id="{8534C715-B978-4D7C-A34B-6BB91BEBE9BA}"/>
              </a:ext>
            </a:extLst>
          </p:cNvPr>
          <p:cNvSpPr txBox="1">
            <a:spLocks noGrp="1"/>
          </p:cNvSpPr>
          <p:nvPr/>
        </p:nvSpPr>
        <p:spPr>
          <a:xfrm>
            <a:off x="6465936" y="5152977"/>
            <a:ext cx="2869613" cy="11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138449-D6B1-49BB-8D83-1CCC417E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4D68D-AB2F-41EA-9A10-2BD67B0682EF}"/>
              </a:ext>
            </a:extLst>
          </p:cNvPr>
          <p:cNvSpPr txBox="1"/>
          <p:nvPr/>
        </p:nvSpPr>
        <p:spPr>
          <a:xfrm>
            <a:off x="2736838" y="283818"/>
            <a:ext cx="66973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Livvic"/>
              </a:rPr>
              <a:t>In C++20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BB2697-85EF-4352-A553-1D9724FA9BE5}"/>
              </a:ext>
            </a:extLst>
          </p:cNvPr>
          <p:cNvSpPr txBox="1"/>
          <p:nvPr/>
        </p:nvSpPr>
        <p:spPr>
          <a:xfrm>
            <a:off x="268010" y="4330470"/>
            <a:ext cx="1046440" cy="13128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have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770080-147C-45A5-B45B-8399742164DB}"/>
              </a:ext>
            </a:extLst>
          </p:cNvPr>
          <p:cNvSpPr txBox="1"/>
          <p:nvPr/>
        </p:nvSpPr>
        <p:spPr>
          <a:xfrm>
            <a:off x="10537754" y="1730368"/>
            <a:ext cx="1046440" cy="215237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don’t have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F252D357-9472-4EBF-9E3B-426DF5ABC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498" y="3235192"/>
            <a:ext cx="1439339" cy="143933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C27974-526B-4D34-A5F8-C0D39F74BCDC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20" name="Picture 19" descr="Logo, company name&#10;&#10;Description automatically generated">
              <a:extLst>
                <a:ext uri="{FF2B5EF4-FFF2-40B4-BE49-F238E27FC236}">
                  <a16:creationId xmlns:a16="http://schemas.microsoft.com/office/drawing/2014/main" id="{BCF8FA3F-A0DC-4C1D-BE63-7D313BED5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BD4D20-E270-4A05-B11E-940DFAE47B73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16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42175 0.105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4" y="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-0.01107 -0.174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8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Parallelism on Ranges: Should We?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tamaran Thin"/>
              </a:rPr>
              <a:t>When expressive code meets performance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40B7BE-DB45-43CE-8F24-9E6E6F5A75FA}"/>
              </a:ext>
            </a:extLst>
          </p:cNvPr>
          <p:cNvSpPr txBox="1">
            <a:spLocks/>
          </p:cNvSpPr>
          <p:nvPr/>
        </p:nvSpPr>
        <p:spPr>
          <a:xfrm>
            <a:off x="1293845" y="6008860"/>
            <a:ext cx="91322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Giannis Gonidelis (gonidelis[at]ece.auth.gr)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750" dirty="0"/>
              <a:t>02. HPX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2C307-3943-4D3E-A526-681FACCDC22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46D93563-3137-4F94-AC4B-93AAA373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DC26C9-A2B3-487B-896A-E7A34F8F29EB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94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0" y="0"/>
            <a:ext cx="4810000" cy="350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" name="Google Shape;174;p28"/>
          <p:cNvSpPr/>
          <p:nvPr/>
        </p:nvSpPr>
        <p:spPr>
          <a:xfrm>
            <a:off x="4809964" y="0"/>
            <a:ext cx="4810000" cy="35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8"/>
          <p:cNvSpPr/>
          <p:nvPr/>
        </p:nvSpPr>
        <p:spPr>
          <a:xfrm>
            <a:off x="0" y="3509600"/>
            <a:ext cx="4810000" cy="33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" name="Google Shape;176;p28"/>
          <p:cNvSpPr/>
          <p:nvPr/>
        </p:nvSpPr>
        <p:spPr>
          <a:xfrm>
            <a:off x="4809964" y="3509600"/>
            <a:ext cx="4810000" cy="33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651667" y="1584127"/>
            <a:ext cx="3698252" cy="12795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1800" dirty="0">
                <a:latin typeface="Catamaran Thin"/>
              </a:rPr>
              <a:t>Standards oriented API </a:t>
            </a:r>
          </a:p>
          <a:p>
            <a:pPr marL="0" indent="0"/>
            <a:endParaRPr lang="es" sz="1800" dirty="0">
              <a:latin typeface="Catamaran Thi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" sz="1800" dirty="0">
                <a:latin typeface="Catamaran Thin"/>
              </a:rPr>
              <a:t>Just change your namespace from </a:t>
            </a:r>
            <a:r>
              <a:rPr lang="es" sz="1600" dirty="0">
                <a:latin typeface="Consolas" panose="020B0609020204030204" pitchFamily="49" charset="0"/>
              </a:rPr>
              <a:t>std::</a:t>
            </a:r>
            <a:r>
              <a:rPr lang="es" sz="1800" b="1" dirty="0">
                <a:latin typeface="Catamaran Thin"/>
              </a:rPr>
              <a:t> </a:t>
            </a:r>
            <a:r>
              <a:rPr lang="e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s" sz="1600" dirty="0">
                <a:latin typeface="Consolas" panose="020B0609020204030204" pitchFamily="49" charset="0"/>
              </a:rPr>
              <a:t>hpx::</a:t>
            </a:r>
            <a:r>
              <a:rPr lang="es" sz="1800" dirty="0">
                <a:latin typeface="Catamaran Thin"/>
              </a:rPr>
              <a:t> and everything works!</a:t>
            </a:r>
            <a:endParaRPr sz="1800" dirty="0">
              <a:latin typeface="Catamaran Thin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5416381" y="1499369"/>
            <a:ext cx="3873639" cy="13599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1800" dirty="0">
                <a:solidFill>
                  <a:schemeClr val="lt1"/>
                </a:solidFill>
                <a:latin typeface="Catamaran Thin"/>
              </a:rPr>
              <a:t>Is aimed towards any kind of application, from </a:t>
            </a:r>
            <a:r>
              <a:rPr lang="en-US" sz="1800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Catamaran Thin"/>
              </a:rPr>
              <a:t>local parallelization </a:t>
            </a:r>
            <a:r>
              <a:rPr lang="en-US" sz="1800" dirty="0">
                <a:solidFill>
                  <a:schemeClr val="lt1"/>
                </a:solidFill>
                <a:latin typeface="Catamaran Thin"/>
              </a:rPr>
              <a:t>projects to big-time </a:t>
            </a:r>
            <a:r>
              <a:rPr lang="en-US" sz="1800" i="1" dirty="0">
                <a:solidFill>
                  <a:schemeClr val="bg2">
                    <a:lumMod val="90000"/>
                  </a:schemeClr>
                </a:solidFill>
                <a:latin typeface="Catamaran Thin"/>
              </a:rPr>
              <a:t>distributed</a:t>
            </a:r>
            <a:r>
              <a:rPr lang="en-US" sz="1800" dirty="0">
                <a:solidFill>
                  <a:schemeClr val="lt1"/>
                </a:solidFill>
                <a:latin typeface="Catamaran Thin"/>
              </a:rPr>
              <a:t> astrophysics experiments</a:t>
            </a:r>
            <a:endParaRPr sz="1800" dirty="0">
              <a:solidFill>
                <a:schemeClr val="lt1"/>
              </a:solidFill>
              <a:latin typeface="Catamaran Thin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651583" y="4298245"/>
            <a:ext cx="3604563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ct val="64000"/>
              <a:buFont typeface="Wingdings" panose="05000000000000000000" pitchFamily="2" charset="2"/>
              <a:buChar char="ü"/>
            </a:pPr>
            <a:r>
              <a:rPr lang="en-US" sz="1800" u="sng" dirty="0">
                <a:solidFill>
                  <a:schemeClr val="lt1"/>
                </a:solidFill>
                <a:latin typeface="Catamaran Thin"/>
              </a:rPr>
              <a:t>Full</a:t>
            </a:r>
            <a:r>
              <a:rPr lang="en-US" sz="1800" dirty="0">
                <a:solidFill>
                  <a:schemeClr val="lt1"/>
                </a:solidFill>
                <a:latin typeface="Catamaran Thin"/>
              </a:rPr>
              <a:t> Auto-parallelization</a:t>
            </a:r>
          </a:p>
          <a:p>
            <a:pPr marL="285750" indent="-285750">
              <a:buClr>
                <a:schemeClr val="bg1"/>
              </a:buClr>
              <a:buSzPct val="64000"/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lt1"/>
              </a:solidFill>
              <a:latin typeface="Catamaran Thin"/>
            </a:endParaRPr>
          </a:p>
          <a:p>
            <a:pPr marL="285750" indent="-285750">
              <a:buClr>
                <a:schemeClr val="bg1"/>
              </a:buClr>
              <a:buSzPct val="64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lt1"/>
                </a:solidFill>
                <a:latin typeface="Catamaran Thin"/>
              </a:rPr>
              <a:t>Optimal workload distribution</a:t>
            </a:r>
          </a:p>
          <a:p>
            <a:pPr marL="285750" indent="-285750">
              <a:buClr>
                <a:schemeClr val="bg1"/>
              </a:buClr>
              <a:buSzPct val="64000"/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lt1"/>
              </a:solidFill>
              <a:latin typeface="Catamaran Thin"/>
            </a:endParaRPr>
          </a:p>
          <a:p>
            <a:pPr marL="285750" indent="-285750">
              <a:buClr>
                <a:schemeClr val="bg1"/>
              </a:buClr>
              <a:buSzPct val="64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lt1"/>
                </a:solidFill>
                <a:latin typeface="Catamaran Thin"/>
              </a:rPr>
              <a:t>Wide set of </a:t>
            </a:r>
            <a:r>
              <a:rPr lang="en-US" sz="1800" i="1" dirty="0">
                <a:solidFill>
                  <a:schemeClr val="lt1"/>
                </a:solidFill>
                <a:latin typeface="Catamaran Thin"/>
              </a:rPr>
              <a:t>STL</a:t>
            </a:r>
            <a:r>
              <a:rPr lang="en-US" sz="1800" dirty="0">
                <a:solidFill>
                  <a:schemeClr val="lt1"/>
                </a:solidFill>
                <a:latin typeface="Catamaran Thin"/>
              </a:rPr>
              <a:t> parallel algorithms available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lt1"/>
              </a:solidFill>
              <a:latin typeface="Catamaran Thin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sz="1800" dirty="0">
              <a:solidFill>
                <a:schemeClr val="lt1"/>
              </a:solidFill>
              <a:latin typeface="Catamaran Thin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sz="1800" dirty="0">
              <a:solidFill>
                <a:schemeClr val="lt1"/>
              </a:solidFill>
              <a:latin typeface="Catamaran Thin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5416364" y="450418"/>
            <a:ext cx="3873656" cy="119022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3600" dirty="0">
                <a:solidFill>
                  <a:schemeClr val="lt1"/>
                </a:solidFill>
                <a:latin typeface="Catamaran Thin"/>
              </a:rPr>
              <a:t>GENERAL PURPOSE LIBRARY</a:t>
            </a:r>
            <a:endParaRPr sz="3600" dirty="0">
              <a:solidFill>
                <a:schemeClr val="lt1"/>
              </a:solidFill>
              <a:latin typeface="Catamaran Thin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51584" y="3612254"/>
            <a:ext cx="3828400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3600" dirty="0">
                <a:solidFill>
                  <a:schemeClr val="lt1"/>
                </a:solidFill>
                <a:latin typeface="Catamaran Thin"/>
              </a:rPr>
              <a:t>PARALLELISM</a:t>
            </a:r>
            <a:endParaRPr sz="3600" dirty="0">
              <a:solidFill>
                <a:schemeClr val="lt1"/>
              </a:solidFill>
              <a:latin typeface="Catamaran Thin"/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51656" y="405753"/>
            <a:ext cx="3828400" cy="127955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3600" dirty="0">
                <a:latin typeface="Catamaran Thin"/>
              </a:rPr>
              <a:t>STANDARDS CONFORMING</a:t>
            </a:r>
            <a:endParaRPr lang="en-US" sz="3600" dirty="0">
              <a:solidFill>
                <a:schemeClr val="dk1"/>
              </a:solidFill>
              <a:latin typeface="Catamaran Thin"/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5618183" y="3518489"/>
            <a:ext cx="3671801" cy="88305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sz="3600" dirty="0">
                <a:latin typeface="Catamaran Thin"/>
              </a:rPr>
              <a:t>ASYNCHRONY</a:t>
            </a:r>
            <a:endParaRPr sz="3600" dirty="0">
              <a:latin typeface="Catamaran Thin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5618110" y="4713987"/>
            <a:ext cx="3448000" cy="12892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1800" dirty="0">
                <a:latin typeface="Catamaran Thin"/>
              </a:rPr>
              <a:t>“Hardcore” </a:t>
            </a:r>
            <a:r>
              <a:rPr lang="en-US" sz="1800" i="1" dirty="0">
                <a:solidFill>
                  <a:srgbClr val="716143"/>
                </a:solidFill>
                <a:latin typeface="Catamaran Thin"/>
              </a:rPr>
              <a:t>futurization</a:t>
            </a:r>
            <a:r>
              <a:rPr lang="en-US" sz="1800" dirty="0">
                <a:latin typeface="Catamaran Thin"/>
              </a:rPr>
              <a:t> removes execution </a:t>
            </a:r>
            <a:r>
              <a:rPr lang="en-US" sz="1800" u="sng" dirty="0">
                <a:latin typeface="Catamaran Thin"/>
              </a:rPr>
              <a:t>barriers</a:t>
            </a:r>
            <a:r>
              <a:rPr lang="en-US" sz="1800" dirty="0">
                <a:latin typeface="Catamaran Thin"/>
              </a:rPr>
              <a:t> imposed by widely adopted parallel models</a:t>
            </a:r>
          </a:p>
          <a:p>
            <a:pPr marL="0" indent="0"/>
            <a:endParaRPr lang="en-US" sz="1800" dirty="0">
              <a:latin typeface="Catamaran Thi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473521-D2D6-42EA-9901-501963687EC1}"/>
              </a:ext>
            </a:extLst>
          </p:cNvPr>
          <p:cNvSpPr txBox="1"/>
          <p:nvPr/>
        </p:nvSpPr>
        <p:spPr>
          <a:xfrm rot="5400000">
            <a:off x="7638715" y="2441294"/>
            <a:ext cx="6452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Livvic"/>
              </a:rPr>
              <a:t>C++ Standards </a:t>
            </a:r>
          </a:p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Livvic"/>
              </a:rPr>
              <a:t>Library </a:t>
            </a:r>
          </a:p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Livvic"/>
              </a:rPr>
              <a:t>for Concurrency and Parallelism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84DC8-2FA6-4182-AEAF-5101B42FD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EEA031-0DA0-46FF-B588-57A57A08080F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20" name="Picture 19" descr="Logo, company name&#10;&#10;Description automatically generated">
              <a:extLst>
                <a:ext uri="{FF2B5EF4-FFF2-40B4-BE49-F238E27FC236}">
                  <a16:creationId xmlns:a16="http://schemas.microsoft.com/office/drawing/2014/main" id="{4D8D8005-43CB-481B-92FC-8F6B87ED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8C06E5-E58D-4F02-87B6-F041CDA5E2D6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</a:rPr>
                <a:t>STE||AR GROUP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5654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C1A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124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build="p"/>
      <p:bldP spid="178" grpId="0" build="p"/>
      <p:bldP spid="179" grpId="0" build="p"/>
      <p:bldP spid="180" grpId="0"/>
      <p:bldP spid="181" grpId="0"/>
      <p:bldP spid="182" grpId="0"/>
      <p:bldP spid="183" grpId="0"/>
      <p:bldP spid="18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ctrTitle" idx="4"/>
          </p:nvPr>
        </p:nvSpPr>
        <p:spPr>
          <a:xfrm rot="5400000">
            <a:off x="8913916" y="2195027"/>
            <a:ext cx="3884400" cy="65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 dirty="0"/>
              <a:t>OUR EXECUTION MODEL</a:t>
            </a:r>
            <a:endParaRPr dirty="0"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34900" b="-34899"/>
          <a:stretch/>
        </p:blipFill>
        <p:spPr>
          <a:xfrm>
            <a:off x="779151" y="720001"/>
            <a:ext cx="8219551" cy="54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0" y="3509600"/>
            <a:ext cx="9620000" cy="33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3200"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1405990" y="4529354"/>
            <a:ext cx="2159217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-US" sz="1600" dirty="0">
                <a:solidFill>
                  <a:schemeClr val="bg1"/>
                </a:solidFill>
                <a:latin typeface="Catamaran Thin"/>
              </a:rPr>
              <a:t>Why</a:t>
            </a:r>
            <a:r>
              <a:rPr lang="es" sz="1600" dirty="0">
                <a:solidFill>
                  <a:schemeClr val="bg1"/>
                </a:solidFill>
                <a:latin typeface="Catamaran Thin"/>
              </a:rPr>
              <a:t> restrain our execution models to </a:t>
            </a:r>
            <a:r>
              <a:rPr lang="es" sz="1600" i="1" dirty="0">
                <a:solidFill>
                  <a:schemeClr val="bg1"/>
                </a:solidFill>
                <a:latin typeface="Catamaran Thin"/>
              </a:rPr>
              <a:t>static grain sizes</a:t>
            </a:r>
            <a:r>
              <a:rPr lang="es" sz="1600" dirty="0">
                <a:solidFill>
                  <a:schemeClr val="bg1"/>
                </a:solidFill>
                <a:latin typeface="Catamaran Thin"/>
              </a:rPr>
              <a:t>?</a:t>
            </a:r>
            <a:endParaRPr sz="1600" dirty="0">
              <a:solidFill>
                <a:schemeClr val="bg1"/>
              </a:solidFill>
              <a:latin typeface="Catamaran Thin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1145539" y="3827501"/>
            <a:ext cx="2593273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s" sz="3200" dirty="0">
                <a:solidFill>
                  <a:srgbClr val="FEEDE8"/>
                </a:solidFill>
                <a:latin typeface="Catamaran Thin"/>
              </a:rPr>
              <a:t>GRAIN SIZE</a:t>
            </a:r>
            <a:endParaRPr sz="3200" dirty="0">
              <a:solidFill>
                <a:srgbClr val="FEEDE8"/>
              </a:solidFill>
              <a:latin typeface="Catamaran Thin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 idx="5"/>
          </p:nvPr>
        </p:nvSpPr>
        <p:spPr>
          <a:xfrm>
            <a:off x="5146868" y="3891378"/>
            <a:ext cx="2865635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s" sz="2800" dirty="0">
                <a:solidFill>
                  <a:srgbClr val="FEEDE8"/>
                </a:solidFill>
                <a:latin typeface="Catamaran Thin"/>
              </a:rPr>
              <a:t>THREAD MANAGEMENT</a:t>
            </a:r>
            <a:endParaRPr sz="2800" dirty="0">
              <a:solidFill>
                <a:srgbClr val="FEEDE8"/>
              </a:solidFill>
              <a:latin typeface="Catamaran Thin"/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6"/>
          </p:nvPr>
        </p:nvSpPr>
        <p:spPr>
          <a:xfrm>
            <a:off x="5512769" y="4591865"/>
            <a:ext cx="19684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-US" sz="1600" dirty="0">
                <a:solidFill>
                  <a:schemeClr val="bg1"/>
                </a:solidFill>
                <a:latin typeface="Catamaran Thin"/>
              </a:rPr>
              <a:t>Why not take advantage of </a:t>
            </a:r>
            <a:r>
              <a:rPr lang="en-US" sz="1600" u="sng" dirty="0">
                <a:solidFill>
                  <a:schemeClr val="bg1"/>
                </a:solidFill>
                <a:latin typeface="Catamaran Thin"/>
              </a:rPr>
              <a:t>idle threads</a:t>
            </a:r>
            <a:r>
              <a:rPr lang="en-US" sz="1600" dirty="0">
                <a:solidFill>
                  <a:schemeClr val="bg1"/>
                </a:solidFill>
                <a:latin typeface="Catamaran Thin"/>
              </a:rPr>
              <a:t>? </a:t>
            </a:r>
            <a:endParaRPr sz="1600" dirty="0">
              <a:solidFill>
                <a:schemeClr val="bg1"/>
              </a:solidFill>
              <a:latin typeface="Catamaran Thin"/>
            </a:endParaRPr>
          </a:p>
          <a:p>
            <a:pPr marL="0" indent="0" algn="ctr"/>
            <a:endParaRPr sz="1600" dirty="0">
              <a:solidFill>
                <a:schemeClr val="bg1"/>
              </a:solidFill>
              <a:latin typeface="Catamaran Thin"/>
            </a:endParaRPr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0" y="3233200"/>
            <a:ext cx="9620000" cy="276400"/>
          </a:xfrm>
          <a:prstGeom prst="rect">
            <a:avLst/>
          </a:prstGeom>
          <a:solidFill>
            <a:schemeClr val="accent1">
              <a:lumMod val="20000"/>
              <a:lumOff val="80000"/>
              <a:alpha val="61799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29255AD2-16EB-48BB-864C-BD7A7DFD5487}"/>
              </a:ext>
            </a:extLst>
          </p:cNvPr>
          <p:cNvSpPr/>
          <p:nvPr/>
        </p:nvSpPr>
        <p:spPr>
          <a:xfrm>
            <a:off x="2296772" y="5568287"/>
            <a:ext cx="290809" cy="29540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8B96D-B5A1-4083-9C71-D1F80A0F7F59}"/>
              </a:ext>
            </a:extLst>
          </p:cNvPr>
          <p:cNvSpPr txBox="1"/>
          <p:nvPr/>
        </p:nvSpPr>
        <p:spPr>
          <a:xfrm>
            <a:off x="1503193" y="5878061"/>
            <a:ext cx="201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tamaran Thin"/>
              </a:rPr>
              <a:t>Reallocate work on the fly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FB9AAE9-BC8C-42F1-B9A6-02A8ADF8DFE6}"/>
              </a:ext>
            </a:extLst>
          </p:cNvPr>
          <p:cNvSpPr/>
          <p:nvPr/>
        </p:nvSpPr>
        <p:spPr>
          <a:xfrm>
            <a:off x="6378235" y="5566664"/>
            <a:ext cx="273352" cy="295404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8C0E0-9F96-4CC3-9B59-C35D90BB8729}"/>
              </a:ext>
            </a:extLst>
          </p:cNvPr>
          <p:cNvSpPr txBox="1"/>
          <p:nvPr/>
        </p:nvSpPr>
        <p:spPr>
          <a:xfrm>
            <a:off x="5448659" y="5896636"/>
            <a:ext cx="2132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tamaran Thin"/>
              </a:rPr>
              <a:t>Always keep them threads busy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030F81-1099-4383-9391-A1025C783854}"/>
              </a:ext>
            </a:extLst>
          </p:cNvPr>
          <p:cNvGrpSpPr/>
          <p:nvPr/>
        </p:nvGrpSpPr>
        <p:grpSpPr>
          <a:xfrm>
            <a:off x="9173116" y="6280173"/>
            <a:ext cx="2716000" cy="415498"/>
            <a:chOff x="951027" y="6029702"/>
            <a:chExt cx="2716000" cy="415498"/>
          </a:xfrm>
        </p:grpSpPr>
        <p:pic>
          <p:nvPicPr>
            <p:cNvPr id="20" name="Picture 19" descr="Logo, company name&#10;&#10;Description automatically generated">
              <a:extLst>
                <a:ext uri="{FF2B5EF4-FFF2-40B4-BE49-F238E27FC236}">
                  <a16:creationId xmlns:a16="http://schemas.microsoft.com/office/drawing/2014/main" id="{89510BC3-810F-4525-81D7-0939DDA1C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9B4CF3-0538-42DB-9ACC-AE2801652F97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STE||AR GROUP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build="p"/>
      <p:bldP spid="194" grpId="0"/>
      <p:bldP spid="196" grpId="0"/>
      <p:bldP spid="197" grpId="0" build="p"/>
      <p:bldP spid="2" grpId="0" animBg="1"/>
      <p:bldP spid="3" grpId="0"/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B221AFF-5FE7-47AA-B58C-CC42930A0472}"/>
              </a:ext>
            </a:extLst>
          </p:cNvPr>
          <p:cNvGrpSpPr/>
          <p:nvPr/>
        </p:nvGrpSpPr>
        <p:grpSpPr>
          <a:xfrm>
            <a:off x="1591525" y="1984371"/>
            <a:ext cx="3848168" cy="2827101"/>
            <a:chOff x="3442219" y="3772103"/>
            <a:chExt cx="2632820" cy="1316815"/>
          </a:xfrm>
        </p:grpSpPr>
        <p:sp>
          <p:nvSpPr>
            <p:cNvPr id="56" name="Google Shape;819;p55">
              <a:extLst>
                <a:ext uri="{FF2B5EF4-FFF2-40B4-BE49-F238E27FC236}">
                  <a16:creationId xmlns:a16="http://schemas.microsoft.com/office/drawing/2014/main" id="{F89A2B99-7EAC-4096-B692-6BC1368F98DE}"/>
                </a:ext>
              </a:extLst>
            </p:cNvPr>
            <p:cNvSpPr/>
            <p:nvPr/>
          </p:nvSpPr>
          <p:spPr>
            <a:xfrm rot="16200000">
              <a:off x="5051766" y="4724626"/>
              <a:ext cx="228758" cy="482969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DDC5FF9-ECB9-4FC4-B7CE-2F0C28FBDC0C}"/>
                </a:ext>
              </a:extLst>
            </p:cNvPr>
            <p:cNvGrpSpPr/>
            <p:nvPr/>
          </p:nvGrpSpPr>
          <p:grpSpPr>
            <a:xfrm>
              <a:off x="3442219" y="3772103"/>
              <a:ext cx="2632820" cy="1316815"/>
              <a:chOff x="3442219" y="3772103"/>
              <a:chExt cx="2632820" cy="131681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CF93365-9AB5-40DC-A314-D55185E88553}"/>
                  </a:ext>
                </a:extLst>
              </p:cNvPr>
              <p:cNvGrpSpPr/>
              <p:nvPr/>
            </p:nvGrpSpPr>
            <p:grpSpPr>
              <a:xfrm>
                <a:off x="3442219" y="3772103"/>
                <a:ext cx="2632820" cy="954987"/>
                <a:chOff x="3466900" y="3715266"/>
                <a:chExt cx="1907270" cy="890501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756B9DC4-5C14-4593-B7D5-678EDB576236}"/>
                    </a:ext>
                  </a:extLst>
                </p:cNvPr>
                <p:cNvGrpSpPr/>
                <p:nvPr/>
              </p:nvGrpSpPr>
              <p:grpSpPr>
                <a:xfrm>
                  <a:off x="3466900" y="3715266"/>
                  <a:ext cx="1907270" cy="890501"/>
                  <a:chOff x="3466900" y="3715266"/>
                  <a:chExt cx="1907270" cy="890501"/>
                </a:xfrm>
              </p:grpSpPr>
              <p:grpSp>
                <p:nvGrpSpPr>
                  <p:cNvPr id="81" name="Google Shape;817;p55">
                    <a:extLst>
                      <a:ext uri="{FF2B5EF4-FFF2-40B4-BE49-F238E27FC236}">
                        <a16:creationId xmlns:a16="http://schemas.microsoft.com/office/drawing/2014/main" id="{471CCED9-27A0-494E-A570-BCD4C3053013}"/>
                      </a:ext>
                    </a:extLst>
                  </p:cNvPr>
                  <p:cNvGrpSpPr/>
                  <p:nvPr/>
                </p:nvGrpSpPr>
                <p:grpSpPr>
                  <a:xfrm rot="-5400000">
                    <a:off x="3574808" y="3635906"/>
                    <a:ext cx="217614" cy="400940"/>
                    <a:chOff x="4632598" y="3451708"/>
                    <a:chExt cx="398343" cy="733920"/>
                  </a:xfrm>
                </p:grpSpPr>
                <p:sp>
                  <p:nvSpPr>
                    <p:cNvPr id="115" name="Google Shape;819;p55">
                      <a:extLst>
                        <a:ext uri="{FF2B5EF4-FFF2-40B4-BE49-F238E27FC236}">
                          <a16:creationId xmlns:a16="http://schemas.microsoft.com/office/drawing/2014/main" id="{7A8B4795-EFFA-4EA7-9C22-EFBD5DE9EF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9968" y="3545193"/>
                      <a:ext cx="390973" cy="640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7" h="14726" extrusionOk="0">
                          <a:moveTo>
                            <a:pt x="0" y="1"/>
                          </a:moveTo>
                          <a:lnTo>
                            <a:pt x="0" y="14726"/>
                          </a:lnTo>
                          <a:lnTo>
                            <a:pt x="8987" y="14726"/>
                          </a:lnTo>
                          <a:lnTo>
                            <a:pt x="8987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116" name="Google Shape;818;p55">
                      <a:extLst>
                        <a:ext uri="{FF2B5EF4-FFF2-40B4-BE49-F238E27FC236}">
                          <a16:creationId xmlns:a16="http://schemas.microsoft.com/office/drawing/2014/main" id="{2DA36815-9D4F-467D-BEF5-60ECEC1BF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2598" y="3451708"/>
                      <a:ext cx="390501" cy="1263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8" h="2905" extrusionOk="0">
                          <a:moveTo>
                            <a:pt x="4488" y="1"/>
                          </a:moveTo>
                          <a:cubicBezTo>
                            <a:pt x="4086" y="712"/>
                            <a:pt x="3329" y="1149"/>
                            <a:pt x="2503" y="1149"/>
                          </a:cubicBezTo>
                          <a:lnTo>
                            <a:pt x="1470" y="1149"/>
                          </a:lnTo>
                          <a:cubicBezTo>
                            <a:pt x="953" y="1149"/>
                            <a:pt x="494" y="1481"/>
                            <a:pt x="322" y="1975"/>
                          </a:cubicBezTo>
                          <a:lnTo>
                            <a:pt x="1" y="2905"/>
                          </a:lnTo>
                          <a:lnTo>
                            <a:pt x="8987" y="2905"/>
                          </a:lnTo>
                          <a:lnTo>
                            <a:pt x="8666" y="1975"/>
                          </a:lnTo>
                          <a:cubicBezTo>
                            <a:pt x="8494" y="1481"/>
                            <a:pt x="8035" y="1160"/>
                            <a:pt x="7518" y="1149"/>
                          </a:cubicBezTo>
                          <a:lnTo>
                            <a:pt x="6474" y="1149"/>
                          </a:lnTo>
                          <a:cubicBezTo>
                            <a:pt x="5659" y="1149"/>
                            <a:pt x="4901" y="712"/>
                            <a:pt x="448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</p:grpSp>
              <p:sp>
                <p:nvSpPr>
                  <p:cNvPr id="113" name="Google Shape;818;p55">
                    <a:extLst>
                      <a:ext uri="{FF2B5EF4-FFF2-40B4-BE49-F238E27FC236}">
                        <a16:creationId xmlns:a16="http://schemas.microsoft.com/office/drawing/2014/main" id="{F3FAEA3A-CE3D-4D59-965F-BD34D326DE4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394743" y="4104751"/>
                    <a:ext cx="213333" cy="69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3" name="Google Shape;817;p55">
                    <a:extLst>
                      <a:ext uri="{FF2B5EF4-FFF2-40B4-BE49-F238E27FC236}">
                        <a16:creationId xmlns:a16="http://schemas.microsoft.com/office/drawing/2014/main" id="{23CA0DC5-4A1A-4284-BA7E-0121E3E36A06}"/>
                      </a:ext>
                    </a:extLst>
                  </p:cNvPr>
                  <p:cNvGrpSpPr/>
                  <p:nvPr/>
                </p:nvGrpSpPr>
                <p:grpSpPr>
                  <a:xfrm rot="-5400000">
                    <a:off x="3573313" y="4289537"/>
                    <a:ext cx="213590" cy="418869"/>
                    <a:chOff x="4469215" y="3443235"/>
                    <a:chExt cx="390970" cy="766730"/>
                  </a:xfrm>
                </p:grpSpPr>
                <p:sp>
                  <p:nvSpPr>
                    <p:cNvPr id="111" name="Google Shape;818;p55">
                      <a:extLst>
                        <a:ext uri="{FF2B5EF4-FFF2-40B4-BE49-F238E27FC236}">
                          <a16:creationId xmlns:a16="http://schemas.microsoft.com/office/drawing/2014/main" id="{7EF0413A-478D-4FC9-9C21-91553D590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682" y="3443235"/>
                      <a:ext cx="390503" cy="1263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8" h="2905" extrusionOk="0">
                          <a:moveTo>
                            <a:pt x="4488" y="1"/>
                          </a:moveTo>
                          <a:cubicBezTo>
                            <a:pt x="4086" y="712"/>
                            <a:pt x="3329" y="1149"/>
                            <a:pt x="2503" y="1149"/>
                          </a:cubicBezTo>
                          <a:lnTo>
                            <a:pt x="1470" y="1149"/>
                          </a:lnTo>
                          <a:cubicBezTo>
                            <a:pt x="953" y="1149"/>
                            <a:pt x="494" y="1481"/>
                            <a:pt x="322" y="1975"/>
                          </a:cubicBezTo>
                          <a:lnTo>
                            <a:pt x="1" y="2905"/>
                          </a:lnTo>
                          <a:lnTo>
                            <a:pt x="8987" y="2905"/>
                          </a:lnTo>
                          <a:lnTo>
                            <a:pt x="8666" y="1975"/>
                          </a:lnTo>
                          <a:cubicBezTo>
                            <a:pt x="8494" y="1481"/>
                            <a:pt x="8035" y="1160"/>
                            <a:pt x="7518" y="1149"/>
                          </a:cubicBezTo>
                          <a:lnTo>
                            <a:pt x="6474" y="1149"/>
                          </a:lnTo>
                          <a:cubicBezTo>
                            <a:pt x="5659" y="1149"/>
                            <a:pt x="4901" y="712"/>
                            <a:pt x="448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12" name="Google Shape;819;p55">
                      <a:extLst>
                        <a:ext uri="{FF2B5EF4-FFF2-40B4-BE49-F238E27FC236}">
                          <a16:creationId xmlns:a16="http://schemas.microsoft.com/office/drawing/2014/main" id="{98506758-6DC6-4A50-A707-174D620EE5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215" y="3569531"/>
                      <a:ext cx="390460" cy="6404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7" h="14726" extrusionOk="0">
                          <a:moveTo>
                            <a:pt x="0" y="1"/>
                          </a:moveTo>
                          <a:lnTo>
                            <a:pt x="0" y="14726"/>
                          </a:lnTo>
                          <a:lnTo>
                            <a:pt x="8987" y="14726"/>
                          </a:lnTo>
                          <a:lnTo>
                            <a:pt x="8987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09" name="Google Shape;818;p55">
                    <a:extLst>
                      <a:ext uri="{FF2B5EF4-FFF2-40B4-BE49-F238E27FC236}">
                        <a16:creationId xmlns:a16="http://schemas.microsoft.com/office/drawing/2014/main" id="{82057F14-BE60-4CC2-87A9-4E6FEA251A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893329" y="3796153"/>
                    <a:ext cx="213334" cy="69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5" name="Google Shape;817;p55">
                    <a:extLst>
                      <a:ext uri="{FF2B5EF4-FFF2-40B4-BE49-F238E27FC236}">
                        <a16:creationId xmlns:a16="http://schemas.microsoft.com/office/drawing/2014/main" id="{60D9EF54-0274-4872-9B20-FAE1A6BB38CE}"/>
                      </a:ext>
                    </a:extLst>
                  </p:cNvPr>
                  <p:cNvGrpSpPr/>
                  <p:nvPr/>
                </p:nvGrpSpPr>
                <p:grpSpPr>
                  <a:xfrm rot="-5400000">
                    <a:off x="4051870" y="3922084"/>
                    <a:ext cx="213583" cy="418859"/>
                    <a:chOff x="4589682" y="3421956"/>
                    <a:chExt cx="390959" cy="766716"/>
                  </a:xfrm>
                </p:grpSpPr>
                <p:sp>
                  <p:nvSpPr>
                    <p:cNvPr id="107" name="Google Shape;818;p55">
                      <a:extLst>
                        <a:ext uri="{FF2B5EF4-FFF2-40B4-BE49-F238E27FC236}">
                          <a16:creationId xmlns:a16="http://schemas.microsoft.com/office/drawing/2014/main" id="{8AB72613-9B72-447D-98D5-F4A4CCE75A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0137" y="3421956"/>
                      <a:ext cx="390504" cy="1263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8" h="2905" extrusionOk="0">
                          <a:moveTo>
                            <a:pt x="4488" y="1"/>
                          </a:moveTo>
                          <a:cubicBezTo>
                            <a:pt x="4086" y="712"/>
                            <a:pt x="3329" y="1149"/>
                            <a:pt x="2503" y="1149"/>
                          </a:cubicBezTo>
                          <a:lnTo>
                            <a:pt x="1470" y="1149"/>
                          </a:lnTo>
                          <a:cubicBezTo>
                            <a:pt x="953" y="1149"/>
                            <a:pt x="494" y="1481"/>
                            <a:pt x="322" y="1975"/>
                          </a:cubicBezTo>
                          <a:lnTo>
                            <a:pt x="1" y="2905"/>
                          </a:lnTo>
                          <a:lnTo>
                            <a:pt x="8987" y="2905"/>
                          </a:lnTo>
                          <a:lnTo>
                            <a:pt x="8666" y="1975"/>
                          </a:lnTo>
                          <a:cubicBezTo>
                            <a:pt x="8494" y="1481"/>
                            <a:pt x="8035" y="1160"/>
                            <a:pt x="7518" y="1149"/>
                          </a:cubicBezTo>
                          <a:lnTo>
                            <a:pt x="6474" y="1149"/>
                          </a:lnTo>
                          <a:cubicBezTo>
                            <a:pt x="5659" y="1149"/>
                            <a:pt x="4901" y="712"/>
                            <a:pt x="448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" name="Google Shape;819;p55">
                      <a:extLst>
                        <a:ext uri="{FF2B5EF4-FFF2-40B4-BE49-F238E27FC236}">
                          <a16:creationId xmlns:a16="http://schemas.microsoft.com/office/drawing/2014/main" id="{7E4D8F5E-376E-46FB-989C-35F60EF9EC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9682" y="3548238"/>
                      <a:ext cx="390464" cy="6404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7" h="14726" extrusionOk="0">
                          <a:moveTo>
                            <a:pt x="0" y="1"/>
                          </a:moveTo>
                          <a:lnTo>
                            <a:pt x="0" y="14726"/>
                          </a:lnTo>
                          <a:lnTo>
                            <a:pt x="8987" y="14726"/>
                          </a:lnTo>
                          <a:lnTo>
                            <a:pt x="8987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6" name="Google Shape;817;p55">
                    <a:extLst>
                      <a:ext uri="{FF2B5EF4-FFF2-40B4-BE49-F238E27FC236}">
                        <a16:creationId xmlns:a16="http://schemas.microsoft.com/office/drawing/2014/main" id="{1EA4A18B-ECB9-4DB4-A38D-BBC353C71AB0}"/>
                      </a:ext>
                    </a:extLst>
                  </p:cNvPr>
                  <p:cNvGrpSpPr/>
                  <p:nvPr/>
                </p:nvGrpSpPr>
                <p:grpSpPr>
                  <a:xfrm rot="-5400000">
                    <a:off x="4055642" y="4281678"/>
                    <a:ext cx="213589" cy="418863"/>
                    <a:chOff x="4469298" y="3443252"/>
                    <a:chExt cx="390974" cy="766725"/>
                  </a:xfrm>
                </p:grpSpPr>
                <p:sp>
                  <p:nvSpPr>
                    <p:cNvPr id="105" name="Google Shape;818;p55">
                      <a:extLst>
                        <a:ext uri="{FF2B5EF4-FFF2-40B4-BE49-F238E27FC236}">
                          <a16:creationId xmlns:a16="http://schemas.microsoft.com/office/drawing/2014/main" id="{9DF647B9-4D0B-424F-A936-23E22A1F7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763" y="3443252"/>
                      <a:ext cx="390509" cy="1263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8" h="2905" extrusionOk="0">
                          <a:moveTo>
                            <a:pt x="4488" y="1"/>
                          </a:moveTo>
                          <a:cubicBezTo>
                            <a:pt x="4086" y="712"/>
                            <a:pt x="3329" y="1149"/>
                            <a:pt x="2503" y="1149"/>
                          </a:cubicBezTo>
                          <a:lnTo>
                            <a:pt x="1470" y="1149"/>
                          </a:lnTo>
                          <a:cubicBezTo>
                            <a:pt x="953" y="1149"/>
                            <a:pt x="494" y="1481"/>
                            <a:pt x="322" y="1975"/>
                          </a:cubicBezTo>
                          <a:lnTo>
                            <a:pt x="1" y="2905"/>
                          </a:lnTo>
                          <a:lnTo>
                            <a:pt x="8987" y="2905"/>
                          </a:lnTo>
                          <a:lnTo>
                            <a:pt x="8666" y="1975"/>
                          </a:lnTo>
                          <a:cubicBezTo>
                            <a:pt x="8494" y="1481"/>
                            <a:pt x="8035" y="1160"/>
                            <a:pt x="7518" y="1149"/>
                          </a:cubicBezTo>
                          <a:lnTo>
                            <a:pt x="6474" y="1149"/>
                          </a:lnTo>
                          <a:cubicBezTo>
                            <a:pt x="5659" y="1149"/>
                            <a:pt x="4901" y="712"/>
                            <a:pt x="448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" name="Google Shape;819;p55">
                      <a:extLst>
                        <a:ext uri="{FF2B5EF4-FFF2-40B4-BE49-F238E27FC236}">
                          <a16:creationId xmlns:a16="http://schemas.microsoft.com/office/drawing/2014/main" id="{0D3F066A-2F90-4F7B-974B-91522E0C65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298" y="3569543"/>
                      <a:ext cx="390466" cy="6404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7" h="14726" extrusionOk="0">
                          <a:moveTo>
                            <a:pt x="0" y="1"/>
                          </a:moveTo>
                          <a:lnTo>
                            <a:pt x="0" y="14726"/>
                          </a:lnTo>
                          <a:lnTo>
                            <a:pt x="8987" y="14726"/>
                          </a:lnTo>
                          <a:lnTo>
                            <a:pt x="8987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03" name="Google Shape;818;p55">
                    <a:extLst>
                      <a:ext uri="{FF2B5EF4-FFF2-40B4-BE49-F238E27FC236}">
                        <a16:creationId xmlns:a16="http://schemas.microsoft.com/office/drawing/2014/main" id="{E31AF23C-F52D-48DF-BA45-16AABC99A29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0198" y="3796134"/>
                    <a:ext cx="213335" cy="69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88" name="Google Shape;817;p55">
                    <a:extLst>
                      <a:ext uri="{FF2B5EF4-FFF2-40B4-BE49-F238E27FC236}">
                        <a16:creationId xmlns:a16="http://schemas.microsoft.com/office/drawing/2014/main" id="{2F7399B3-C31D-47D8-B98D-B535197C5063}"/>
                      </a:ext>
                    </a:extLst>
                  </p:cNvPr>
                  <p:cNvGrpSpPr/>
                  <p:nvPr/>
                </p:nvGrpSpPr>
                <p:grpSpPr>
                  <a:xfrm rot="-5400000">
                    <a:off x="4558749" y="3922092"/>
                    <a:ext cx="213580" cy="418866"/>
                    <a:chOff x="4589676" y="3421955"/>
                    <a:chExt cx="390955" cy="766727"/>
                  </a:xfrm>
                </p:grpSpPr>
                <p:sp>
                  <p:nvSpPr>
                    <p:cNvPr id="101" name="Google Shape;818;p55">
                      <a:extLst>
                        <a:ext uri="{FF2B5EF4-FFF2-40B4-BE49-F238E27FC236}">
                          <a16:creationId xmlns:a16="http://schemas.microsoft.com/office/drawing/2014/main" id="{40F8FCDB-AF01-4778-97B2-FFA51F5F6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0127" y="3421955"/>
                      <a:ext cx="390504" cy="1263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8" h="2905" extrusionOk="0">
                          <a:moveTo>
                            <a:pt x="4488" y="1"/>
                          </a:moveTo>
                          <a:cubicBezTo>
                            <a:pt x="4086" y="712"/>
                            <a:pt x="3329" y="1149"/>
                            <a:pt x="2503" y="1149"/>
                          </a:cubicBezTo>
                          <a:lnTo>
                            <a:pt x="1470" y="1149"/>
                          </a:lnTo>
                          <a:cubicBezTo>
                            <a:pt x="953" y="1149"/>
                            <a:pt x="494" y="1481"/>
                            <a:pt x="322" y="1975"/>
                          </a:cubicBezTo>
                          <a:lnTo>
                            <a:pt x="1" y="2905"/>
                          </a:lnTo>
                          <a:lnTo>
                            <a:pt x="8987" y="2905"/>
                          </a:lnTo>
                          <a:lnTo>
                            <a:pt x="8666" y="1975"/>
                          </a:lnTo>
                          <a:cubicBezTo>
                            <a:pt x="8494" y="1481"/>
                            <a:pt x="8035" y="1160"/>
                            <a:pt x="7518" y="1149"/>
                          </a:cubicBezTo>
                          <a:lnTo>
                            <a:pt x="6474" y="1149"/>
                          </a:lnTo>
                          <a:cubicBezTo>
                            <a:pt x="5659" y="1149"/>
                            <a:pt x="4901" y="712"/>
                            <a:pt x="448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2" name="Google Shape;819;p55">
                      <a:extLst>
                        <a:ext uri="{FF2B5EF4-FFF2-40B4-BE49-F238E27FC236}">
                          <a16:creationId xmlns:a16="http://schemas.microsoft.com/office/drawing/2014/main" id="{4C8EC5CF-77E7-4044-8ABC-5E56B20DD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9676" y="3548248"/>
                      <a:ext cx="390463" cy="6404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7" h="14726" extrusionOk="0">
                          <a:moveTo>
                            <a:pt x="0" y="1"/>
                          </a:moveTo>
                          <a:lnTo>
                            <a:pt x="0" y="14726"/>
                          </a:lnTo>
                          <a:lnTo>
                            <a:pt x="8987" y="14726"/>
                          </a:lnTo>
                          <a:lnTo>
                            <a:pt x="8987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89" name="Google Shape;817;p55">
                    <a:extLst>
                      <a:ext uri="{FF2B5EF4-FFF2-40B4-BE49-F238E27FC236}">
                        <a16:creationId xmlns:a16="http://schemas.microsoft.com/office/drawing/2014/main" id="{2B36F6C7-6231-44CF-B3E5-C7EB39EBF67C}"/>
                      </a:ext>
                    </a:extLst>
                  </p:cNvPr>
                  <p:cNvGrpSpPr/>
                  <p:nvPr/>
                </p:nvGrpSpPr>
                <p:grpSpPr>
                  <a:xfrm rot="-5400000">
                    <a:off x="4562522" y="4281701"/>
                    <a:ext cx="213582" cy="418860"/>
                    <a:chOff x="4469275" y="3443243"/>
                    <a:chExt cx="390963" cy="766714"/>
                  </a:xfrm>
                </p:grpSpPr>
                <p:sp>
                  <p:nvSpPr>
                    <p:cNvPr id="99" name="Google Shape;818;p55">
                      <a:extLst>
                        <a:ext uri="{FF2B5EF4-FFF2-40B4-BE49-F238E27FC236}">
                          <a16:creationId xmlns:a16="http://schemas.microsoft.com/office/drawing/2014/main" id="{3EAB8BF0-8687-4EFB-A777-37AFA070BE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732" y="3443243"/>
                      <a:ext cx="390506" cy="1263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8" h="2905" extrusionOk="0">
                          <a:moveTo>
                            <a:pt x="4488" y="1"/>
                          </a:moveTo>
                          <a:cubicBezTo>
                            <a:pt x="4086" y="712"/>
                            <a:pt x="3329" y="1149"/>
                            <a:pt x="2503" y="1149"/>
                          </a:cubicBezTo>
                          <a:lnTo>
                            <a:pt x="1470" y="1149"/>
                          </a:lnTo>
                          <a:cubicBezTo>
                            <a:pt x="953" y="1149"/>
                            <a:pt x="494" y="1481"/>
                            <a:pt x="322" y="1975"/>
                          </a:cubicBezTo>
                          <a:lnTo>
                            <a:pt x="1" y="2905"/>
                          </a:lnTo>
                          <a:lnTo>
                            <a:pt x="8987" y="2905"/>
                          </a:lnTo>
                          <a:lnTo>
                            <a:pt x="8666" y="1975"/>
                          </a:lnTo>
                          <a:cubicBezTo>
                            <a:pt x="8494" y="1481"/>
                            <a:pt x="8035" y="1160"/>
                            <a:pt x="7518" y="1149"/>
                          </a:cubicBezTo>
                          <a:lnTo>
                            <a:pt x="6474" y="1149"/>
                          </a:lnTo>
                          <a:cubicBezTo>
                            <a:pt x="5659" y="1149"/>
                            <a:pt x="4901" y="712"/>
                            <a:pt x="448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" name="Google Shape;819;p55">
                      <a:extLst>
                        <a:ext uri="{FF2B5EF4-FFF2-40B4-BE49-F238E27FC236}">
                          <a16:creationId xmlns:a16="http://schemas.microsoft.com/office/drawing/2014/main" id="{F045BB3A-59EB-410E-9E2A-D1954A1535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275" y="3569522"/>
                      <a:ext cx="390467" cy="640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7" h="14726" extrusionOk="0">
                          <a:moveTo>
                            <a:pt x="0" y="1"/>
                          </a:moveTo>
                          <a:lnTo>
                            <a:pt x="0" y="14726"/>
                          </a:lnTo>
                          <a:lnTo>
                            <a:pt x="8987" y="14726"/>
                          </a:lnTo>
                          <a:lnTo>
                            <a:pt x="8987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90" name="Google Shape;817;p55">
                    <a:extLst>
                      <a:ext uri="{FF2B5EF4-FFF2-40B4-BE49-F238E27FC236}">
                        <a16:creationId xmlns:a16="http://schemas.microsoft.com/office/drawing/2014/main" id="{73AED198-E92C-4A18-B4D0-36BBB16F3E58}"/>
                      </a:ext>
                    </a:extLst>
                  </p:cNvPr>
                  <p:cNvGrpSpPr/>
                  <p:nvPr/>
                </p:nvGrpSpPr>
                <p:grpSpPr>
                  <a:xfrm rot="-5400000">
                    <a:off x="5057941" y="3612628"/>
                    <a:ext cx="213592" cy="418867"/>
                    <a:chOff x="4632083" y="3451687"/>
                    <a:chExt cx="390978" cy="766727"/>
                  </a:xfrm>
                </p:grpSpPr>
                <p:sp>
                  <p:nvSpPr>
                    <p:cNvPr id="97" name="Google Shape;818;p55">
                      <a:extLst>
                        <a:ext uri="{FF2B5EF4-FFF2-40B4-BE49-F238E27FC236}">
                          <a16:creationId xmlns:a16="http://schemas.microsoft.com/office/drawing/2014/main" id="{DEA59E2D-95CD-4C7A-BE3D-3CCD7E2DCE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2557" y="3451687"/>
                      <a:ext cx="390504" cy="1263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8" h="2905" extrusionOk="0">
                          <a:moveTo>
                            <a:pt x="4488" y="1"/>
                          </a:moveTo>
                          <a:cubicBezTo>
                            <a:pt x="4086" y="712"/>
                            <a:pt x="3329" y="1149"/>
                            <a:pt x="2503" y="1149"/>
                          </a:cubicBezTo>
                          <a:lnTo>
                            <a:pt x="1470" y="1149"/>
                          </a:lnTo>
                          <a:cubicBezTo>
                            <a:pt x="953" y="1149"/>
                            <a:pt x="494" y="1481"/>
                            <a:pt x="322" y="1975"/>
                          </a:cubicBezTo>
                          <a:lnTo>
                            <a:pt x="1" y="2905"/>
                          </a:lnTo>
                          <a:lnTo>
                            <a:pt x="8987" y="2905"/>
                          </a:lnTo>
                          <a:lnTo>
                            <a:pt x="8666" y="1975"/>
                          </a:lnTo>
                          <a:cubicBezTo>
                            <a:pt x="8494" y="1481"/>
                            <a:pt x="8035" y="1160"/>
                            <a:pt x="7518" y="1149"/>
                          </a:cubicBezTo>
                          <a:lnTo>
                            <a:pt x="6474" y="1149"/>
                          </a:lnTo>
                          <a:cubicBezTo>
                            <a:pt x="5659" y="1149"/>
                            <a:pt x="4901" y="712"/>
                            <a:pt x="448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8" name="Google Shape;819;p55">
                      <a:extLst>
                        <a:ext uri="{FF2B5EF4-FFF2-40B4-BE49-F238E27FC236}">
                          <a16:creationId xmlns:a16="http://schemas.microsoft.com/office/drawing/2014/main" id="{3D2DA9C5-1ADC-400E-A377-9F0869086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2083" y="3577979"/>
                      <a:ext cx="390462" cy="6404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7" h="14726" extrusionOk="0">
                          <a:moveTo>
                            <a:pt x="0" y="1"/>
                          </a:moveTo>
                          <a:lnTo>
                            <a:pt x="0" y="14726"/>
                          </a:lnTo>
                          <a:lnTo>
                            <a:pt x="8987" y="14726"/>
                          </a:lnTo>
                          <a:lnTo>
                            <a:pt x="8987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91" name="Google Shape;817;p55">
                    <a:extLst>
                      <a:ext uri="{FF2B5EF4-FFF2-40B4-BE49-F238E27FC236}">
                        <a16:creationId xmlns:a16="http://schemas.microsoft.com/office/drawing/2014/main" id="{5FF14CE9-E942-4FCD-8FF1-8FA5277E55D1}"/>
                      </a:ext>
                    </a:extLst>
                  </p:cNvPr>
                  <p:cNvGrpSpPr/>
                  <p:nvPr/>
                </p:nvGrpSpPr>
                <p:grpSpPr>
                  <a:xfrm rot="-5400000">
                    <a:off x="5043575" y="3911484"/>
                    <a:ext cx="213591" cy="422640"/>
                    <a:chOff x="4589682" y="3421944"/>
                    <a:chExt cx="390977" cy="773635"/>
                  </a:xfrm>
                </p:grpSpPr>
                <p:sp>
                  <p:nvSpPr>
                    <p:cNvPr id="95" name="Google Shape;818;p55">
                      <a:extLst>
                        <a:ext uri="{FF2B5EF4-FFF2-40B4-BE49-F238E27FC236}">
                          <a16:creationId xmlns:a16="http://schemas.microsoft.com/office/drawing/2014/main" id="{A9FECB21-BE85-4B06-8EB5-37E4DE1E1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0152" y="3421944"/>
                      <a:ext cx="390507" cy="1263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8" h="2905" extrusionOk="0">
                          <a:moveTo>
                            <a:pt x="4488" y="1"/>
                          </a:moveTo>
                          <a:cubicBezTo>
                            <a:pt x="4086" y="712"/>
                            <a:pt x="3329" y="1149"/>
                            <a:pt x="2503" y="1149"/>
                          </a:cubicBezTo>
                          <a:lnTo>
                            <a:pt x="1470" y="1149"/>
                          </a:lnTo>
                          <a:cubicBezTo>
                            <a:pt x="953" y="1149"/>
                            <a:pt x="494" y="1481"/>
                            <a:pt x="322" y="1975"/>
                          </a:cubicBezTo>
                          <a:lnTo>
                            <a:pt x="1" y="2905"/>
                          </a:lnTo>
                          <a:lnTo>
                            <a:pt x="8987" y="2905"/>
                          </a:lnTo>
                          <a:lnTo>
                            <a:pt x="8666" y="1975"/>
                          </a:lnTo>
                          <a:cubicBezTo>
                            <a:pt x="8494" y="1481"/>
                            <a:pt x="8035" y="1160"/>
                            <a:pt x="7518" y="1149"/>
                          </a:cubicBezTo>
                          <a:lnTo>
                            <a:pt x="6474" y="1149"/>
                          </a:lnTo>
                          <a:cubicBezTo>
                            <a:pt x="5659" y="1149"/>
                            <a:pt x="4901" y="712"/>
                            <a:pt x="448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6" name="Google Shape;819;p55">
                      <a:extLst>
                        <a:ext uri="{FF2B5EF4-FFF2-40B4-BE49-F238E27FC236}">
                          <a16:creationId xmlns:a16="http://schemas.microsoft.com/office/drawing/2014/main" id="{50E6ACED-A331-4CAA-B2A2-5717102A13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9682" y="3548244"/>
                      <a:ext cx="390464" cy="647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7" h="14726" extrusionOk="0">
                          <a:moveTo>
                            <a:pt x="0" y="1"/>
                          </a:moveTo>
                          <a:lnTo>
                            <a:pt x="0" y="14726"/>
                          </a:lnTo>
                          <a:lnTo>
                            <a:pt x="8987" y="14726"/>
                          </a:lnTo>
                          <a:lnTo>
                            <a:pt x="8987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92" name="Google Shape;817;p55">
                    <a:extLst>
                      <a:ext uri="{FF2B5EF4-FFF2-40B4-BE49-F238E27FC236}">
                        <a16:creationId xmlns:a16="http://schemas.microsoft.com/office/drawing/2014/main" id="{29150613-0E5F-4237-B745-10A6D3BDA8E1}"/>
                      </a:ext>
                    </a:extLst>
                  </p:cNvPr>
                  <p:cNvGrpSpPr/>
                  <p:nvPr/>
                </p:nvGrpSpPr>
                <p:grpSpPr>
                  <a:xfrm rot="-5400000">
                    <a:off x="5045470" y="4272973"/>
                    <a:ext cx="213574" cy="418867"/>
                    <a:chOff x="4469264" y="3443246"/>
                    <a:chExt cx="390947" cy="766731"/>
                  </a:xfrm>
                </p:grpSpPr>
                <p:sp>
                  <p:nvSpPr>
                    <p:cNvPr id="93" name="Google Shape;818;p55">
                      <a:extLst>
                        <a:ext uri="{FF2B5EF4-FFF2-40B4-BE49-F238E27FC236}">
                          <a16:creationId xmlns:a16="http://schemas.microsoft.com/office/drawing/2014/main" id="{D95737AC-6AF9-4E2C-B80F-7EFC3FC30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706" y="3443246"/>
                      <a:ext cx="390505" cy="1263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8" h="2905" extrusionOk="0">
                          <a:moveTo>
                            <a:pt x="4488" y="1"/>
                          </a:moveTo>
                          <a:cubicBezTo>
                            <a:pt x="4086" y="712"/>
                            <a:pt x="3329" y="1149"/>
                            <a:pt x="2503" y="1149"/>
                          </a:cubicBezTo>
                          <a:lnTo>
                            <a:pt x="1470" y="1149"/>
                          </a:lnTo>
                          <a:cubicBezTo>
                            <a:pt x="953" y="1149"/>
                            <a:pt x="494" y="1481"/>
                            <a:pt x="322" y="1975"/>
                          </a:cubicBezTo>
                          <a:lnTo>
                            <a:pt x="1" y="2905"/>
                          </a:lnTo>
                          <a:lnTo>
                            <a:pt x="8987" y="2905"/>
                          </a:lnTo>
                          <a:lnTo>
                            <a:pt x="8666" y="1975"/>
                          </a:lnTo>
                          <a:cubicBezTo>
                            <a:pt x="8494" y="1481"/>
                            <a:pt x="8035" y="1160"/>
                            <a:pt x="7518" y="1149"/>
                          </a:cubicBezTo>
                          <a:lnTo>
                            <a:pt x="6474" y="1149"/>
                          </a:lnTo>
                          <a:cubicBezTo>
                            <a:pt x="5659" y="1149"/>
                            <a:pt x="4901" y="712"/>
                            <a:pt x="4488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4" name="Google Shape;819;p55">
                      <a:extLst>
                        <a:ext uri="{FF2B5EF4-FFF2-40B4-BE49-F238E27FC236}">
                          <a16:creationId xmlns:a16="http://schemas.microsoft.com/office/drawing/2014/main" id="{1E178170-3E5D-48EE-8BB1-6C3629FF5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9264" y="3569543"/>
                      <a:ext cx="390465" cy="6404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87" h="14726" extrusionOk="0">
                          <a:moveTo>
                            <a:pt x="0" y="1"/>
                          </a:moveTo>
                          <a:lnTo>
                            <a:pt x="0" y="14726"/>
                          </a:lnTo>
                          <a:lnTo>
                            <a:pt x="8987" y="14726"/>
                          </a:lnTo>
                          <a:lnTo>
                            <a:pt x="8987" y="1"/>
                          </a:lnTo>
                          <a:close/>
                        </a:path>
                      </a:pathLst>
                    </a:custGeom>
                    <a:solidFill>
                      <a:srgbClr val="E3E9E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3538BAB-2DD5-49DA-A165-E6B2610A6BFB}"/>
                    </a:ext>
                  </a:extLst>
                </p:cNvPr>
                <p:cNvSpPr/>
                <p:nvPr/>
              </p:nvSpPr>
              <p:spPr>
                <a:xfrm>
                  <a:off x="3552136" y="3732287"/>
                  <a:ext cx="157023" cy="21290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5C297AA-09FA-4564-BCE1-9A4B31B11306}"/>
                    </a:ext>
                  </a:extLst>
                </p:cNvPr>
                <p:cNvSpPr/>
                <p:nvPr/>
              </p:nvSpPr>
              <p:spPr>
                <a:xfrm>
                  <a:off x="3535888" y="4032309"/>
                  <a:ext cx="349266" cy="21290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7FE4968-B534-4E27-99B6-D0665AA33EB5}"/>
                    </a:ext>
                  </a:extLst>
                </p:cNvPr>
                <p:cNvSpPr/>
                <p:nvPr/>
              </p:nvSpPr>
              <p:spPr>
                <a:xfrm>
                  <a:off x="4030459" y="3724417"/>
                  <a:ext cx="353893" cy="21290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A9CEFF3-1B38-42EE-BADB-4652CB5C5964}"/>
                    </a:ext>
                  </a:extLst>
                </p:cNvPr>
                <p:cNvSpPr/>
                <p:nvPr/>
              </p:nvSpPr>
              <p:spPr>
                <a:xfrm>
                  <a:off x="4017995" y="4384752"/>
                  <a:ext cx="67497" cy="21290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39F7D5B4-DC3C-40B2-AA49-7ABA2E8D40AF}"/>
                    </a:ext>
                  </a:extLst>
                </p:cNvPr>
                <p:cNvSpPr/>
                <p:nvPr/>
              </p:nvSpPr>
              <p:spPr>
                <a:xfrm>
                  <a:off x="4017295" y="4025160"/>
                  <a:ext cx="67497" cy="21290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6E025C3-94C9-40F1-8B11-197011CEA13C}"/>
                    </a:ext>
                  </a:extLst>
                </p:cNvPr>
                <p:cNvSpPr/>
                <p:nvPr/>
              </p:nvSpPr>
              <p:spPr>
                <a:xfrm>
                  <a:off x="4541347" y="3724417"/>
                  <a:ext cx="320741" cy="21290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8469C2D-84F4-4F3D-A0DF-ADB9B922F903}"/>
                    </a:ext>
                  </a:extLst>
                </p:cNvPr>
                <p:cNvSpPr/>
                <p:nvPr/>
              </p:nvSpPr>
              <p:spPr>
                <a:xfrm>
                  <a:off x="4525181" y="4024471"/>
                  <a:ext cx="320661" cy="21290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77F6E2D-9996-4780-B846-8F67885F3BC3}"/>
                    </a:ext>
                  </a:extLst>
                </p:cNvPr>
                <p:cNvSpPr/>
                <p:nvPr/>
              </p:nvSpPr>
              <p:spPr>
                <a:xfrm>
                  <a:off x="4529012" y="4380909"/>
                  <a:ext cx="182280" cy="21817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E57F5A1C-2705-4C62-9E66-839A2E0DC208}"/>
                    </a:ext>
                  </a:extLst>
                </p:cNvPr>
                <p:cNvSpPr/>
                <p:nvPr/>
              </p:nvSpPr>
              <p:spPr>
                <a:xfrm>
                  <a:off x="5008348" y="4374048"/>
                  <a:ext cx="284327" cy="21146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360D7680-64C1-4F99-B745-C8005DD00862}"/>
                    </a:ext>
                  </a:extLst>
                </p:cNvPr>
                <p:cNvSpPr/>
                <p:nvPr/>
              </p:nvSpPr>
              <p:spPr>
                <a:xfrm>
                  <a:off x="5024299" y="3715565"/>
                  <a:ext cx="48130" cy="21290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0D4B82A2-EB6E-48E7-B6BC-F06CEB1668A8}"/>
                    </a:ext>
                  </a:extLst>
                </p:cNvPr>
                <p:cNvSpPr/>
                <p:nvPr/>
              </p:nvSpPr>
              <p:spPr>
                <a:xfrm>
                  <a:off x="5002359" y="4016608"/>
                  <a:ext cx="132439" cy="21290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9" name="Google Shape;818;p55">
                <a:extLst>
                  <a:ext uri="{FF2B5EF4-FFF2-40B4-BE49-F238E27FC236}">
                    <a16:creationId xmlns:a16="http://schemas.microsoft.com/office/drawing/2014/main" id="{1E0D70F6-80EF-49DC-A979-6EA5191AE5C6}"/>
                  </a:ext>
                </a:extLst>
              </p:cNvPr>
              <p:cNvSpPr/>
              <p:nvPr/>
            </p:nvSpPr>
            <p:spPr>
              <a:xfrm rot="16200000">
                <a:off x="3397154" y="4926609"/>
                <a:ext cx="228783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8988" h="2905" extrusionOk="0">
                    <a:moveTo>
                      <a:pt x="4488" y="1"/>
                    </a:moveTo>
                    <a:cubicBezTo>
                      <a:pt x="4086" y="712"/>
                      <a:pt x="3329" y="1149"/>
                      <a:pt x="2503" y="1149"/>
                    </a:cubicBezTo>
                    <a:lnTo>
                      <a:pt x="1470" y="1149"/>
                    </a:lnTo>
                    <a:cubicBezTo>
                      <a:pt x="953" y="1149"/>
                      <a:pt x="494" y="1481"/>
                      <a:pt x="322" y="1975"/>
                    </a:cubicBezTo>
                    <a:lnTo>
                      <a:pt x="1" y="2905"/>
                    </a:lnTo>
                    <a:lnTo>
                      <a:pt x="8987" y="2905"/>
                    </a:lnTo>
                    <a:lnTo>
                      <a:pt x="8666" y="1975"/>
                    </a:lnTo>
                    <a:cubicBezTo>
                      <a:pt x="8494" y="1481"/>
                      <a:pt x="8035" y="1160"/>
                      <a:pt x="7518" y="1149"/>
                    </a:cubicBezTo>
                    <a:lnTo>
                      <a:pt x="6474" y="1149"/>
                    </a:lnTo>
                    <a:cubicBezTo>
                      <a:pt x="5659" y="1149"/>
                      <a:pt x="4901" y="712"/>
                      <a:pt x="4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819;p55">
                <a:extLst>
                  <a:ext uri="{FF2B5EF4-FFF2-40B4-BE49-F238E27FC236}">
                    <a16:creationId xmlns:a16="http://schemas.microsoft.com/office/drawing/2014/main" id="{EE3584E8-A505-4134-99BC-A2190D0F2FBD}"/>
                  </a:ext>
                </a:extLst>
              </p:cNvPr>
              <p:cNvSpPr/>
              <p:nvPr/>
            </p:nvSpPr>
            <p:spPr>
              <a:xfrm rot="16200000">
                <a:off x="3686258" y="4733054"/>
                <a:ext cx="228758" cy="482969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14726" extrusionOk="0">
                    <a:moveTo>
                      <a:pt x="0" y="1"/>
                    </a:moveTo>
                    <a:lnTo>
                      <a:pt x="0" y="14726"/>
                    </a:lnTo>
                    <a:lnTo>
                      <a:pt x="8987" y="14726"/>
                    </a:lnTo>
                    <a:lnTo>
                      <a:pt x="898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18;p55">
                <a:extLst>
                  <a:ext uri="{FF2B5EF4-FFF2-40B4-BE49-F238E27FC236}">
                    <a16:creationId xmlns:a16="http://schemas.microsoft.com/office/drawing/2014/main" id="{F5D5156F-1CDD-46DD-B02D-EA16037EB25A}"/>
                  </a:ext>
                </a:extLst>
              </p:cNvPr>
              <p:cNvSpPr/>
              <p:nvPr/>
            </p:nvSpPr>
            <p:spPr>
              <a:xfrm rot="16200000">
                <a:off x="4062974" y="4918181"/>
                <a:ext cx="228783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8988" h="2905" extrusionOk="0">
                    <a:moveTo>
                      <a:pt x="4488" y="1"/>
                    </a:moveTo>
                    <a:cubicBezTo>
                      <a:pt x="4086" y="712"/>
                      <a:pt x="3329" y="1149"/>
                      <a:pt x="2503" y="1149"/>
                    </a:cubicBezTo>
                    <a:lnTo>
                      <a:pt x="1470" y="1149"/>
                    </a:lnTo>
                    <a:cubicBezTo>
                      <a:pt x="953" y="1149"/>
                      <a:pt x="494" y="1481"/>
                      <a:pt x="322" y="1975"/>
                    </a:cubicBezTo>
                    <a:lnTo>
                      <a:pt x="1" y="2905"/>
                    </a:lnTo>
                    <a:lnTo>
                      <a:pt x="8987" y="2905"/>
                    </a:lnTo>
                    <a:lnTo>
                      <a:pt x="8666" y="1975"/>
                    </a:lnTo>
                    <a:cubicBezTo>
                      <a:pt x="8494" y="1481"/>
                      <a:pt x="8035" y="1160"/>
                      <a:pt x="7518" y="1149"/>
                    </a:cubicBezTo>
                    <a:lnTo>
                      <a:pt x="6474" y="1149"/>
                    </a:lnTo>
                    <a:cubicBezTo>
                      <a:pt x="5659" y="1149"/>
                      <a:pt x="4901" y="712"/>
                      <a:pt x="4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19;p55">
                <a:extLst>
                  <a:ext uri="{FF2B5EF4-FFF2-40B4-BE49-F238E27FC236}">
                    <a16:creationId xmlns:a16="http://schemas.microsoft.com/office/drawing/2014/main" id="{69802AD6-1A7C-473B-A21A-E352812DACB6}"/>
                  </a:ext>
                </a:extLst>
              </p:cNvPr>
              <p:cNvSpPr/>
              <p:nvPr/>
            </p:nvSpPr>
            <p:spPr>
              <a:xfrm rot="16200000">
                <a:off x="4352079" y="4724626"/>
                <a:ext cx="228758" cy="482969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14726" extrusionOk="0">
                    <a:moveTo>
                      <a:pt x="0" y="1"/>
                    </a:moveTo>
                    <a:lnTo>
                      <a:pt x="0" y="14726"/>
                    </a:lnTo>
                    <a:lnTo>
                      <a:pt x="8987" y="14726"/>
                    </a:lnTo>
                    <a:lnTo>
                      <a:pt x="898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18;p55">
                <a:extLst>
                  <a:ext uri="{FF2B5EF4-FFF2-40B4-BE49-F238E27FC236}">
                    <a16:creationId xmlns:a16="http://schemas.microsoft.com/office/drawing/2014/main" id="{888C5070-9137-47A1-A580-5AB2FDA528EF}"/>
                  </a:ext>
                </a:extLst>
              </p:cNvPr>
              <p:cNvSpPr/>
              <p:nvPr/>
            </p:nvSpPr>
            <p:spPr>
              <a:xfrm rot="16200000">
                <a:off x="4762662" y="4918180"/>
                <a:ext cx="228783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8988" h="2905" extrusionOk="0">
                    <a:moveTo>
                      <a:pt x="4488" y="1"/>
                    </a:moveTo>
                    <a:cubicBezTo>
                      <a:pt x="4086" y="712"/>
                      <a:pt x="3329" y="1149"/>
                      <a:pt x="2503" y="1149"/>
                    </a:cubicBezTo>
                    <a:lnTo>
                      <a:pt x="1470" y="1149"/>
                    </a:lnTo>
                    <a:cubicBezTo>
                      <a:pt x="953" y="1149"/>
                      <a:pt x="494" y="1481"/>
                      <a:pt x="322" y="1975"/>
                    </a:cubicBezTo>
                    <a:lnTo>
                      <a:pt x="1" y="2905"/>
                    </a:lnTo>
                    <a:lnTo>
                      <a:pt x="8987" y="2905"/>
                    </a:lnTo>
                    <a:lnTo>
                      <a:pt x="8666" y="1975"/>
                    </a:lnTo>
                    <a:cubicBezTo>
                      <a:pt x="8494" y="1481"/>
                      <a:pt x="8035" y="1160"/>
                      <a:pt x="7518" y="1149"/>
                    </a:cubicBezTo>
                    <a:lnTo>
                      <a:pt x="6474" y="1149"/>
                    </a:lnTo>
                    <a:cubicBezTo>
                      <a:pt x="5659" y="1149"/>
                      <a:pt x="4901" y="712"/>
                      <a:pt x="4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18;p55">
                <a:extLst>
                  <a:ext uri="{FF2B5EF4-FFF2-40B4-BE49-F238E27FC236}">
                    <a16:creationId xmlns:a16="http://schemas.microsoft.com/office/drawing/2014/main" id="{DC7EBEC0-54C3-444D-BBF5-E83D697E2A17}"/>
                  </a:ext>
                </a:extLst>
              </p:cNvPr>
              <p:cNvSpPr/>
              <p:nvPr/>
            </p:nvSpPr>
            <p:spPr>
              <a:xfrm rot="16200000">
                <a:off x="5429333" y="4908822"/>
                <a:ext cx="228783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8988" h="2905" extrusionOk="0">
                    <a:moveTo>
                      <a:pt x="4488" y="1"/>
                    </a:moveTo>
                    <a:cubicBezTo>
                      <a:pt x="4086" y="712"/>
                      <a:pt x="3329" y="1149"/>
                      <a:pt x="2503" y="1149"/>
                    </a:cubicBezTo>
                    <a:lnTo>
                      <a:pt x="1470" y="1149"/>
                    </a:lnTo>
                    <a:cubicBezTo>
                      <a:pt x="953" y="1149"/>
                      <a:pt x="494" y="1481"/>
                      <a:pt x="322" y="1975"/>
                    </a:cubicBezTo>
                    <a:lnTo>
                      <a:pt x="1" y="2905"/>
                    </a:lnTo>
                    <a:lnTo>
                      <a:pt x="8987" y="2905"/>
                    </a:lnTo>
                    <a:lnTo>
                      <a:pt x="8666" y="1975"/>
                    </a:lnTo>
                    <a:cubicBezTo>
                      <a:pt x="8494" y="1481"/>
                      <a:pt x="8035" y="1160"/>
                      <a:pt x="7518" y="1149"/>
                    </a:cubicBezTo>
                    <a:lnTo>
                      <a:pt x="6474" y="1149"/>
                    </a:lnTo>
                    <a:cubicBezTo>
                      <a:pt x="5659" y="1149"/>
                      <a:pt x="4901" y="712"/>
                      <a:pt x="4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19;p55">
                <a:extLst>
                  <a:ext uri="{FF2B5EF4-FFF2-40B4-BE49-F238E27FC236}">
                    <a16:creationId xmlns:a16="http://schemas.microsoft.com/office/drawing/2014/main" id="{26829ADA-15FA-4B04-B53B-04F7128B08A5}"/>
                  </a:ext>
                </a:extLst>
              </p:cNvPr>
              <p:cNvSpPr/>
              <p:nvPr/>
            </p:nvSpPr>
            <p:spPr>
              <a:xfrm rot="16200000">
                <a:off x="5718438" y="4715267"/>
                <a:ext cx="228758" cy="482969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14726" extrusionOk="0">
                    <a:moveTo>
                      <a:pt x="0" y="1"/>
                    </a:moveTo>
                    <a:lnTo>
                      <a:pt x="0" y="14726"/>
                    </a:lnTo>
                    <a:lnTo>
                      <a:pt x="8987" y="14726"/>
                    </a:lnTo>
                    <a:lnTo>
                      <a:pt x="898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455E176-EE93-42BF-B096-93C460F48BF3}"/>
                  </a:ext>
                </a:extLst>
              </p:cNvPr>
              <p:cNvSpPr/>
              <p:nvPr/>
            </p:nvSpPr>
            <p:spPr>
              <a:xfrm>
                <a:off x="4219438" y="4851886"/>
                <a:ext cx="263408" cy="22832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902F8ED-8336-4210-A4EC-D5D5280AB306}"/>
                  </a:ext>
                </a:extLst>
              </p:cNvPr>
              <p:cNvSpPr/>
              <p:nvPr/>
            </p:nvSpPr>
            <p:spPr>
              <a:xfrm>
                <a:off x="4924856" y="4847765"/>
                <a:ext cx="61074" cy="2339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F19BAA6-424B-4A8B-8521-2DB55CD5BBCC}"/>
                  </a:ext>
                </a:extLst>
              </p:cNvPr>
              <p:cNvSpPr/>
              <p:nvPr/>
            </p:nvSpPr>
            <p:spPr>
              <a:xfrm>
                <a:off x="5588392" y="4844751"/>
                <a:ext cx="92003" cy="22463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54F563-B3C7-4EDD-8018-D86220301EBC}"/>
              </a:ext>
            </a:extLst>
          </p:cNvPr>
          <p:cNvGrpSpPr/>
          <p:nvPr/>
        </p:nvGrpSpPr>
        <p:grpSpPr>
          <a:xfrm>
            <a:off x="7140203" y="1966097"/>
            <a:ext cx="3036413" cy="2850239"/>
            <a:chOff x="1125586" y="3848901"/>
            <a:chExt cx="2807373" cy="25441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F8F727-8151-4E12-8B33-B80331AA5997}"/>
                </a:ext>
              </a:extLst>
            </p:cNvPr>
            <p:cNvGrpSpPr/>
            <p:nvPr/>
          </p:nvGrpSpPr>
          <p:grpSpPr>
            <a:xfrm>
              <a:off x="1142143" y="3848901"/>
              <a:ext cx="2790816" cy="1844656"/>
              <a:chOff x="3226167" y="3924551"/>
              <a:chExt cx="2025291" cy="794821"/>
            </a:xfrm>
            <a:solidFill>
              <a:schemeClr val="accent1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13A20E9-E149-4ED6-A0AD-6D3DEA3A26BB}"/>
                  </a:ext>
                </a:extLst>
              </p:cNvPr>
              <p:cNvGrpSpPr/>
              <p:nvPr/>
            </p:nvGrpSpPr>
            <p:grpSpPr>
              <a:xfrm>
                <a:off x="3226167" y="3927935"/>
                <a:ext cx="1677303" cy="791437"/>
                <a:chOff x="3474757" y="3893542"/>
                <a:chExt cx="1215073" cy="761386"/>
              </a:xfrm>
              <a:grpFill/>
            </p:grpSpPr>
            <p:grpSp>
              <p:nvGrpSpPr>
                <p:cNvPr id="22" name="Google Shape;817;p55">
                  <a:extLst>
                    <a:ext uri="{FF2B5EF4-FFF2-40B4-BE49-F238E27FC236}">
                      <a16:creationId xmlns:a16="http://schemas.microsoft.com/office/drawing/2014/main" id="{A5DF8694-D326-4F05-B0B4-7D7F6116977F}"/>
                    </a:ext>
                  </a:extLst>
                </p:cNvPr>
                <p:cNvGrpSpPr/>
                <p:nvPr/>
              </p:nvGrpSpPr>
              <p:grpSpPr>
                <a:xfrm rot="-5400000">
                  <a:off x="3496787" y="3879625"/>
                  <a:ext cx="189795" cy="218169"/>
                  <a:chOff x="4379262" y="3450721"/>
                  <a:chExt cx="347424" cy="399359"/>
                </a:xfrm>
                <a:grpFill/>
              </p:grpSpPr>
              <p:sp>
                <p:nvSpPr>
                  <p:cNvPr id="53" name="Google Shape;819;p55">
                    <a:extLst>
                      <a:ext uri="{FF2B5EF4-FFF2-40B4-BE49-F238E27FC236}">
                        <a16:creationId xmlns:a16="http://schemas.microsoft.com/office/drawing/2014/main" id="{E52268D8-7676-4BCC-8872-6505477F0566}"/>
                      </a:ext>
                    </a:extLst>
                  </p:cNvPr>
                  <p:cNvSpPr/>
                  <p:nvPr/>
                </p:nvSpPr>
                <p:spPr>
                  <a:xfrm>
                    <a:off x="4379262" y="3577035"/>
                    <a:ext cx="346915" cy="2730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7" h="14726" extrusionOk="0">
                        <a:moveTo>
                          <a:pt x="0" y="1"/>
                        </a:moveTo>
                        <a:lnTo>
                          <a:pt x="0" y="14726"/>
                        </a:lnTo>
                        <a:lnTo>
                          <a:pt x="8987" y="14726"/>
                        </a:lnTo>
                        <a:lnTo>
                          <a:pt x="8987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4" name="Google Shape;818;p55">
                    <a:extLst>
                      <a:ext uri="{FF2B5EF4-FFF2-40B4-BE49-F238E27FC236}">
                        <a16:creationId xmlns:a16="http://schemas.microsoft.com/office/drawing/2014/main" id="{9A82E210-99A6-4FE8-BEF9-F13E52CB55BE}"/>
                      </a:ext>
                    </a:extLst>
                  </p:cNvPr>
                  <p:cNvSpPr/>
                  <p:nvPr/>
                </p:nvSpPr>
                <p:spPr>
                  <a:xfrm>
                    <a:off x="4379771" y="3450721"/>
                    <a:ext cx="346915" cy="126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3" name="Google Shape;817;p55">
                  <a:extLst>
                    <a:ext uri="{FF2B5EF4-FFF2-40B4-BE49-F238E27FC236}">
                      <a16:creationId xmlns:a16="http://schemas.microsoft.com/office/drawing/2014/main" id="{9FE0E4DC-0E9A-4183-8A2D-70975F628461}"/>
                    </a:ext>
                  </a:extLst>
                </p:cNvPr>
                <p:cNvGrpSpPr/>
                <p:nvPr/>
              </p:nvGrpSpPr>
              <p:grpSpPr>
                <a:xfrm rot="-5400000">
                  <a:off x="3456853" y="4184416"/>
                  <a:ext cx="189538" cy="138020"/>
                  <a:chOff x="4329655" y="3450773"/>
                  <a:chExt cx="341172" cy="252649"/>
                </a:xfrm>
                <a:grpFill/>
              </p:grpSpPr>
              <p:sp>
                <p:nvSpPr>
                  <p:cNvPr id="51" name="Google Shape;818;p55">
                    <a:extLst>
                      <a:ext uri="{FF2B5EF4-FFF2-40B4-BE49-F238E27FC236}">
                        <a16:creationId xmlns:a16="http://schemas.microsoft.com/office/drawing/2014/main" id="{E460DE77-CFAD-4972-9E61-4C7CF0F2AFA4}"/>
                      </a:ext>
                    </a:extLst>
                  </p:cNvPr>
                  <p:cNvSpPr/>
                  <p:nvPr/>
                </p:nvSpPr>
                <p:spPr>
                  <a:xfrm>
                    <a:off x="4329692" y="3450773"/>
                    <a:ext cx="341135" cy="126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819;p55">
                    <a:extLst>
                      <a:ext uri="{FF2B5EF4-FFF2-40B4-BE49-F238E27FC236}">
                        <a16:creationId xmlns:a16="http://schemas.microsoft.com/office/drawing/2014/main" id="{12D56C1C-F4C0-4ADA-AD15-3921960F75F1}"/>
                      </a:ext>
                    </a:extLst>
                  </p:cNvPr>
                  <p:cNvSpPr/>
                  <p:nvPr/>
                </p:nvSpPr>
                <p:spPr>
                  <a:xfrm>
                    <a:off x="4329655" y="3577079"/>
                    <a:ext cx="341136" cy="1263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7" h="14726" extrusionOk="0">
                        <a:moveTo>
                          <a:pt x="0" y="1"/>
                        </a:moveTo>
                        <a:lnTo>
                          <a:pt x="0" y="14726"/>
                        </a:lnTo>
                        <a:lnTo>
                          <a:pt x="8987" y="14726"/>
                        </a:lnTo>
                        <a:lnTo>
                          <a:pt x="8987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4" name="Google Shape;817;p55">
                  <a:extLst>
                    <a:ext uri="{FF2B5EF4-FFF2-40B4-BE49-F238E27FC236}">
                      <a16:creationId xmlns:a16="http://schemas.microsoft.com/office/drawing/2014/main" id="{D92B16DE-A5BB-4E14-BB4F-4047D2752282}"/>
                    </a:ext>
                  </a:extLst>
                </p:cNvPr>
                <p:cNvGrpSpPr/>
                <p:nvPr/>
              </p:nvGrpSpPr>
              <p:grpSpPr>
                <a:xfrm rot="-5400000">
                  <a:off x="3706937" y="4232974"/>
                  <a:ext cx="189774" cy="654134"/>
                  <a:chOff x="4379259" y="3450712"/>
                  <a:chExt cx="347378" cy="1197379"/>
                </a:xfrm>
                <a:grpFill/>
              </p:grpSpPr>
              <p:sp>
                <p:nvSpPr>
                  <p:cNvPr id="49" name="Google Shape;818;p55">
                    <a:extLst>
                      <a:ext uri="{FF2B5EF4-FFF2-40B4-BE49-F238E27FC236}">
                        <a16:creationId xmlns:a16="http://schemas.microsoft.com/office/drawing/2014/main" id="{55825E9A-27FA-4AC7-AE1F-4A5F5FD68364}"/>
                      </a:ext>
                    </a:extLst>
                  </p:cNvPr>
                  <p:cNvSpPr/>
                  <p:nvPr/>
                </p:nvSpPr>
                <p:spPr>
                  <a:xfrm>
                    <a:off x="4379729" y="3450712"/>
                    <a:ext cx="346908" cy="12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819;p55">
                    <a:extLst>
                      <a:ext uri="{FF2B5EF4-FFF2-40B4-BE49-F238E27FC236}">
                        <a16:creationId xmlns:a16="http://schemas.microsoft.com/office/drawing/2014/main" id="{B4967874-3B4D-4EDC-B625-2665A3697592}"/>
                      </a:ext>
                    </a:extLst>
                  </p:cNvPr>
                  <p:cNvSpPr/>
                  <p:nvPr/>
                </p:nvSpPr>
                <p:spPr>
                  <a:xfrm>
                    <a:off x="4379259" y="3577015"/>
                    <a:ext cx="346910" cy="107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7" h="14726" extrusionOk="0">
                        <a:moveTo>
                          <a:pt x="0" y="1"/>
                        </a:moveTo>
                        <a:lnTo>
                          <a:pt x="0" y="14726"/>
                        </a:lnTo>
                        <a:lnTo>
                          <a:pt x="8987" y="14726"/>
                        </a:lnTo>
                        <a:lnTo>
                          <a:pt x="8987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5" name="Google Shape;817;p55">
                  <a:extLst>
                    <a:ext uri="{FF2B5EF4-FFF2-40B4-BE49-F238E27FC236}">
                      <a16:creationId xmlns:a16="http://schemas.microsoft.com/office/drawing/2014/main" id="{0D3FD772-EEB9-489A-B451-E762473C8CBB}"/>
                    </a:ext>
                  </a:extLst>
                </p:cNvPr>
                <p:cNvGrpSpPr/>
                <p:nvPr/>
              </p:nvGrpSpPr>
              <p:grpSpPr>
                <a:xfrm rot="-5400000">
                  <a:off x="4113684" y="3509528"/>
                  <a:ext cx="192132" cy="960160"/>
                  <a:chOff x="4361053" y="3020037"/>
                  <a:chExt cx="351699" cy="1757554"/>
                </a:xfrm>
                <a:grpFill/>
              </p:grpSpPr>
              <p:sp>
                <p:nvSpPr>
                  <p:cNvPr id="47" name="Google Shape;818;p55">
                    <a:extLst>
                      <a:ext uri="{FF2B5EF4-FFF2-40B4-BE49-F238E27FC236}">
                        <a16:creationId xmlns:a16="http://schemas.microsoft.com/office/drawing/2014/main" id="{2BCFEF99-E274-41BA-B533-0E7026B3FB52}"/>
                      </a:ext>
                    </a:extLst>
                  </p:cNvPr>
                  <p:cNvSpPr/>
                  <p:nvPr/>
                </p:nvSpPr>
                <p:spPr>
                  <a:xfrm>
                    <a:off x="4361053" y="3020037"/>
                    <a:ext cx="346912" cy="12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819;p55">
                    <a:extLst>
                      <a:ext uri="{FF2B5EF4-FFF2-40B4-BE49-F238E27FC236}">
                        <a16:creationId xmlns:a16="http://schemas.microsoft.com/office/drawing/2014/main" id="{7755ADC6-2A6B-411B-98D4-8CEBE91E51C0}"/>
                      </a:ext>
                    </a:extLst>
                  </p:cNvPr>
                  <p:cNvSpPr/>
                  <p:nvPr/>
                </p:nvSpPr>
                <p:spPr>
                  <a:xfrm>
                    <a:off x="4365840" y="3146373"/>
                    <a:ext cx="346912" cy="16312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7" h="14726" extrusionOk="0">
                        <a:moveTo>
                          <a:pt x="0" y="1"/>
                        </a:moveTo>
                        <a:lnTo>
                          <a:pt x="0" y="14726"/>
                        </a:lnTo>
                        <a:lnTo>
                          <a:pt x="8987" y="14726"/>
                        </a:lnTo>
                        <a:lnTo>
                          <a:pt x="8987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6" name="Google Shape;817;p55">
                  <a:extLst>
                    <a:ext uri="{FF2B5EF4-FFF2-40B4-BE49-F238E27FC236}">
                      <a16:creationId xmlns:a16="http://schemas.microsoft.com/office/drawing/2014/main" id="{75467381-1D4D-4292-9056-72E3A77CCE18}"/>
                    </a:ext>
                  </a:extLst>
                </p:cNvPr>
                <p:cNvGrpSpPr/>
                <p:nvPr/>
              </p:nvGrpSpPr>
              <p:grpSpPr>
                <a:xfrm rot="-5400000">
                  <a:off x="4079498" y="4048963"/>
                  <a:ext cx="189777" cy="418874"/>
                  <a:chOff x="4382036" y="3450711"/>
                  <a:chExt cx="347607" cy="766743"/>
                </a:xfrm>
                <a:grpFill/>
              </p:grpSpPr>
              <p:sp>
                <p:nvSpPr>
                  <p:cNvPr id="45" name="Google Shape;818;p55">
                    <a:extLst>
                      <a:ext uri="{FF2B5EF4-FFF2-40B4-BE49-F238E27FC236}">
                        <a16:creationId xmlns:a16="http://schemas.microsoft.com/office/drawing/2014/main" id="{7BA74597-0874-4CAC-A79E-E948CB6C9369}"/>
                      </a:ext>
                    </a:extLst>
                  </p:cNvPr>
                  <p:cNvSpPr/>
                  <p:nvPr/>
                </p:nvSpPr>
                <p:spPr>
                  <a:xfrm>
                    <a:off x="4382511" y="3450711"/>
                    <a:ext cx="347132" cy="12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819;p55">
                    <a:extLst>
                      <a:ext uri="{FF2B5EF4-FFF2-40B4-BE49-F238E27FC236}">
                        <a16:creationId xmlns:a16="http://schemas.microsoft.com/office/drawing/2014/main" id="{BAB74821-A5F5-48A0-A4FC-F1ADE83C0BB5}"/>
                      </a:ext>
                    </a:extLst>
                  </p:cNvPr>
                  <p:cNvSpPr/>
                  <p:nvPr/>
                </p:nvSpPr>
                <p:spPr>
                  <a:xfrm>
                    <a:off x="4382036" y="3577017"/>
                    <a:ext cx="347131" cy="640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7" h="14726" extrusionOk="0">
                        <a:moveTo>
                          <a:pt x="0" y="1"/>
                        </a:moveTo>
                        <a:lnTo>
                          <a:pt x="0" y="14726"/>
                        </a:lnTo>
                        <a:lnTo>
                          <a:pt x="8987" y="14726"/>
                        </a:lnTo>
                        <a:lnTo>
                          <a:pt x="8987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" name="Google Shape;817;p55">
                  <a:extLst>
                    <a:ext uri="{FF2B5EF4-FFF2-40B4-BE49-F238E27FC236}">
                      <a16:creationId xmlns:a16="http://schemas.microsoft.com/office/drawing/2014/main" id="{0880BBC0-F648-4208-A7E8-5701774FF831}"/>
                    </a:ext>
                  </a:extLst>
                </p:cNvPr>
                <p:cNvGrpSpPr/>
                <p:nvPr/>
              </p:nvGrpSpPr>
              <p:grpSpPr>
                <a:xfrm rot="-5400000">
                  <a:off x="4202732" y="4415373"/>
                  <a:ext cx="190331" cy="281533"/>
                  <a:chOff x="4371549" y="3816889"/>
                  <a:chExt cx="348401" cy="515342"/>
                </a:xfrm>
                <a:grpFill/>
              </p:grpSpPr>
              <p:sp>
                <p:nvSpPr>
                  <p:cNvPr id="43" name="Google Shape;818;p55">
                    <a:extLst>
                      <a:ext uri="{FF2B5EF4-FFF2-40B4-BE49-F238E27FC236}">
                        <a16:creationId xmlns:a16="http://schemas.microsoft.com/office/drawing/2014/main" id="{8FB57E94-504F-412E-A087-8558B33F08A5}"/>
                      </a:ext>
                    </a:extLst>
                  </p:cNvPr>
                  <p:cNvSpPr/>
                  <p:nvPr/>
                </p:nvSpPr>
                <p:spPr>
                  <a:xfrm>
                    <a:off x="4373037" y="3816889"/>
                    <a:ext cx="346913" cy="12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819;p55">
                    <a:extLst>
                      <a:ext uri="{FF2B5EF4-FFF2-40B4-BE49-F238E27FC236}">
                        <a16:creationId xmlns:a16="http://schemas.microsoft.com/office/drawing/2014/main" id="{85350270-A54E-4211-B725-5F1A420A8AE8}"/>
                      </a:ext>
                    </a:extLst>
                  </p:cNvPr>
                  <p:cNvSpPr/>
                  <p:nvPr/>
                </p:nvSpPr>
                <p:spPr>
                  <a:xfrm>
                    <a:off x="4371549" y="3943211"/>
                    <a:ext cx="346912" cy="389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7" h="14726" extrusionOk="0">
                        <a:moveTo>
                          <a:pt x="0" y="1"/>
                        </a:moveTo>
                        <a:lnTo>
                          <a:pt x="0" y="14726"/>
                        </a:lnTo>
                        <a:lnTo>
                          <a:pt x="8987" y="14726"/>
                        </a:lnTo>
                        <a:lnTo>
                          <a:pt x="8987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9" name="Google Shape;817;p55">
                  <a:extLst>
                    <a:ext uri="{FF2B5EF4-FFF2-40B4-BE49-F238E27FC236}">
                      <a16:creationId xmlns:a16="http://schemas.microsoft.com/office/drawing/2014/main" id="{280B1C12-C363-4194-A373-B67E0ED4007A}"/>
                    </a:ext>
                  </a:extLst>
                </p:cNvPr>
                <p:cNvGrpSpPr/>
                <p:nvPr/>
              </p:nvGrpSpPr>
              <p:grpSpPr>
                <a:xfrm rot="-5400000">
                  <a:off x="4459925" y="4461334"/>
                  <a:ext cx="189775" cy="181712"/>
                  <a:chOff x="4379258" y="3450713"/>
                  <a:chExt cx="347381" cy="332621"/>
                </a:xfrm>
                <a:grpFill/>
              </p:grpSpPr>
              <p:sp>
                <p:nvSpPr>
                  <p:cNvPr id="39" name="Google Shape;818;p55">
                    <a:extLst>
                      <a:ext uri="{FF2B5EF4-FFF2-40B4-BE49-F238E27FC236}">
                        <a16:creationId xmlns:a16="http://schemas.microsoft.com/office/drawing/2014/main" id="{001064AC-72DA-4D4B-B517-1F24AA091A85}"/>
                      </a:ext>
                    </a:extLst>
                  </p:cNvPr>
                  <p:cNvSpPr/>
                  <p:nvPr/>
                </p:nvSpPr>
                <p:spPr>
                  <a:xfrm>
                    <a:off x="4379730" y="3450713"/>
                    <a:ext cx="346909" cy="126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8" h="2905" extrusionOk="0">
                        <a:moveTo>
                          <a:pt x="4488" y="1"/>
                        </a:moveTo>
                        <a:cubicBezTo>
                          <a:pt x="4086" y="712"/>
                          <a:pt x="3329" y="1149"/>
                          <a:pt x="2503" y="1149"/>
                        </a:cubicBezTo>
                        <a:lnTo>
                          <a:pt x="1470" y="1149"/>
                        </a:lnTo>
                        <a:cubicBezTo>
                          <a:pt x="953" y="1149"/>
                          <a:pt x="494" y="1481"/>
                          <a:pt x="322" y="1975"/>
                        </a:cubicBezTo>
                        <a:lnTo>
                          <a:pt x="1" y="2905"/>
                        </a:lnTo>
                        <a:lnTo>
                          <a:pt x="8987" y="2905"/>
                        </a:lnTo>
                        <a:lnTo>
                          <a:pt x="8666" y="1975"/>
                        </a:lnTo>
                        <a:cubicBezTo>
                          <a:pt x="8494" y="1481"/>
                          <a:pt x="8035" y="1160"/>
                          <a:pt x="7518" y="1149"/>
                        </a:cubicBezTo>
                        <a:lnTo>
                          <a:pt x="6474" y="1149"/>
                        </a:lnTo>
                        <a:cubicBezTo>
                          <a:pt x="5659" y="1149"/>
                          <a:pt x="4901" y="712"/>
                          <a:pt x="448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819;p55">
                    <a:extLst>
                      <a:ext uri="{FF2B5EF4-FFF2-40B4-BE49-F238E27FC236}">
                        <a16:creationId xmlns:a16="http://schemas.microsoft.com/office/drawing/2014/main" id="{247F3A05-D986-4D33-9577-81E12198B787}"/>
                      </a:ext>
                    </a:extLst>
                  </p:cNvPr>
                  <p:cNvSpPr/>
                  <p:nvPr/>
                </p:nvSpPr>
                <p:spPr>
                  <a:xfrm>
                    <a:off x="4379258" y="3577016"/>
                    <a:ext cx="346910" cy="206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87" h="14726" extrusionOk="0">
                        <a:moveTo>
                          <a:pt x="0" y="1"/>
                        </a:moveTo>
                        <a:lnTo>
                          <a:pt x="0" y="14726"/>
                        </a:lnTo>
                        <a:lnTo>
                          <a:pt x="8987" y="14726"/>
                        </a:lnTo>
                        <a:lnTo>
                          <a:pt x="8987" y="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" name="Google Shape;818;p55">
                <a:extLst>
                  <a:ext uri="{FF2B5EF4-FFF2-40B4-BE49-F238E27FC236}">
                    <a16:creationId xmlns:a16="http://schemas.microsoft.com/office/drawing/2014/main" id="{816A50CA-B20E-48F4-9FE0-DE937E7DA902}"/>
                  </a:ext>
                </a:extLst>
              </p:cNvPr>
              <p:cNvSpPr/>
              <p:nvPr/>
            </p:nvSpPr>
            <p:spPr>
              <a:xfrm rot="16200000">
                <a:off x="3386684" y="4259308"/>
                <a:ext cx="196997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8988" h="2905" extrusionOk="0">
                    <a:moveTo>
                      <a:pt x="4488" y="1"/>
                    </a:moveTo>
                    <a:cubicBezTo>
                      <a:pt x="4086" y="712"/>
                      <a:pt x="3329" y="1149"/>
                      <a:pt x="2503" y="1149"/>
                    </a:cubicBezTo>
                    <a:lnTo>
                      <a:pt x="1470" y="1149"/>
                    </a:lnTo>
                    <a:cubicBezTo>
                      <a:pt x="953" y="1149"/>
                      <a:pt x="494" y="1481"/>
                      <a:pt x="322" y="1975"/>
                    </a:cubicBezTo>
                    <a:lnTo>
                      <a:pt x="1" y="2905"/>
                    </a:lnTo>
                    <a:lnTo>
                      <a:pt x="8987" y="2905"/>
                    </a:lnTo>
                    <a:lnTo>
                      <a:pt x="8666" y="1975"/>
                    </a:lnTo>
                    <a:cubicBezTo>
                      <a:pt x="8494" y="1481"/>
                      <a:pt x="8035" y="1160"/>
                      <a:pt x="7518" y="1149"/>
                    </a:cubicBezTo>
                    <a:lnTo>
                      <a:pt x="6474" y="1149"/>
                    </a:lnTo>
                    <a:cubicBezTo>
                      <a:pt x="5659" y="1149"/>
                      <a:pt x="4901" y="712"/>
                      <a:pt x="44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819;p55">
                <a:extLst>
                  <a:ext uri="{FF2B5EF4-FFF2-40B4-BE49-F238E27FC236}">
                    <a16:creationId xmlns:a16="http://schemas.microsoft.com/office/drawing/2014/main" id="{03734285-DBAB-41C3-9B45-8CF7570D94E1}"/>
                  </a:ext>
                </a:extLst>
              </p:cNvPr>
              <p:cNvSpPr/>
              <p:nvPr/>
            </p:nvSpPr>
            <p:spPr>
              <a:xfrm rot="16200000">
                <a:off x="3481933" y="4261067"/>
                <a:ext cx="196997" cy="95277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14726" extrusionOk="0">
                    <a:moveTo>
                      <a:pt x="0" y="1"/>
                    </a:moveTo>
                    <a:lnTo>
                      <a:pt x="0" y="14726"/>
                    </a:lnTo>
                    <a:lnTo>
                      <a:pt x="8987" y="14726"/>
                    </a:lnTo>
                    <a:lnTo>
                      <a:pt x="898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818;p55">
                <a:extLst>
                  <a:ext uri="{FF2B5EF4-FFF2-40B4-BE49-F238E27FC236}">
                    <a16:creationId xmlns:a16="http://schemas.microsoft.com/office/drawing/2014/main" id="{A5B40513-44DC-47B0-A364-D60E09860AEA}"/>
                  </a:ext>
                </a:extLst>
              </p:cNvPr>
              <p:cNvSpPr/>
              <p:nvPr/>
            </p:nvSpPr>
            <p:spPr>
              <a:xfrm rot="16200000">
                <a:off x="3604461" y="4261071"/>
                <a:ext cx="196997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8988" h="2905" extrusionOk="0">
                    <a:moveTo>
                      <a:pt x="4488" y="1"/>
                    </a:moveTo>
                    <a:cubicBezTo>
                      <a:pt x="4086" y="712"/>
                      <a:pt x="3329" y="1149"/>
                      <a:pt x="2503" y="1149"/>
                    </a:cubicBezTo>
                    <a:lnTo>
                      <a:pt x="1470" y="1149"/>
                    </a:lnTo>
                    <a:cubicBezTo>
                      <a:pt x="953" y="1149"/>
                      <a:pt x="494" y="1481"/>
                      <a:pt x="322" y="1975"/>
                    </a:cubicBezTo>
                    <a:lnTo>
                      <a:pt x="1" y="2905"/>
                    </a:lnTo>
                    <a:lnTo>
                      <a:pt x="8987" y="2905"/>
                    </a:lnTo>
                    <a:lnTo>
                      <a:pt x="8666" y="1975"/>
                    </a:lnTo>
                    <a:cubicBezTo>
                      <a:pt x="8494" y="1481"/>
                      <a:pt x="8035" y="1160"/>
                      <a:pt x="7518" y="1149"/>
                    </a:cubicBezTo>
                    <a:lnTo>
                      <a:pt x="6474" y="1149"/>
                    </a:lnTo>
                    <a:cubicBezTo>
                      <a:pt x="5659" y="1149"/>
                      <a:pt x="4901" y="712"/>
                      <a:pt x="44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819;p55">
                <a:extLst>
                  <a:ext uri="{FF2B5EF4-FFF2-40B4-BE49-F238E27FC236}">
                    <a16:creationId xmlns:a16="http://schemas.microsoft.com/office/drawing/2014/main" id="{DDE30BAE-D620-4695-8FC2-439397684FB0}"/>
                  </a:ext>
                </a:extLst>
              </p:cNvPr>
              <p:cNvSpPr/>
              <p:nvPr/>
            </p:nvSpPr>
            <p:spPr>
              <a:xfrm rot="16200000">
                <a:off x="3714171" y="4246606"/>
                <a:ext cx="196997" cy="124201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14726" extrusionOk="0">
                    <a:moveTo>
                      <a:pt x="0" y="1"/>
                    </a:moveTo>
                    <a:lnTo>
                      <a:pt x="0" y="14726"/>
                    </a:lnTo>
                    <a:lnTo>
                      <a:pt x="8987" y="14726"/>
                    </a:lnTo>
                    <a:lnTo>
                      <a:pt x="898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818;p55">
                <a:extLst>
                  <a:ext uri="{FF2B5EF4-FFF2-40B4-BE49-F238E27FC236}">
                    <a16:creationId xmlns:a16="http://schemas.microsoft.com/office/drawing/2014/main" id="{8D2D0446-D547-4352-B5D9-CAF26B3C92DE}"/>
                  </a:ext>
                </a:extLst>
              </p:cNvPr>
              <p:cNvSpPr/>
              <p:nvPr/>
            </p:nvSpPr>
            <p:spPr>
              <a:xfrm rot="16200000">
                <a:off x="4874711" y="3975412"/>
                <a:ext cx="196997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8988" h="2905" extrusionOk="0">
                    <a:moveTo>
                      <a:pt x="4488" y="1"/>
                    </a:moveTo>
                    <a:cubicBezTo>
                      <a:pt x="4086" y="712"/>
                      <a:pt x="3329" y="1149"/>
                      <a:pt x="2503" y="1149"/>
                    </a:cubicBezTo>
                    <a:lnTo>
                      <a:pt x="1470" y="1149"/>
                    </a:lnTo>
                    <a:cubicBezTo>
                      <a:pt x="953" y="1149"/>
                      <a:pt x="494" y="1481"/>
                      <a:pt x="322" y="1975"/>
                    </a:cubicBezTo>
                    <a:lnTo>
                      <a:pt x="1" y="2905"/>
                    </a:lnTo>
                    <a:lnTo>
                      <a:pt x="8987" y="2905"/>
                    </a:lnTo>
                    <a:lnTo>
                      <a:pt x="8666" y="1975"/>
                    </a:lnTo>
                    <a:cubicBezTo>
                      <a:pt x="8494" y="1481"/>
                      <a:pt x="8035" y="1160"/>
                      <a:pt x="7518" y="1149"/>
                    </a:cubicBezTo>
                    <a:lnTo>
                      <a:pt x="6474" y="1149"/>
                    </a:lnTo>
                    <a:cubicBezTo>
                      <a:pt x="5659" y="1149"/>
                      <a:pt x="4901" y="712"/>
                      <a:pt x="44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819;p55">
                <a:extLst>
                  <a:ext uri="{FF2B5EF4-FFF2-40B4-BE49-F238E27FC236}">
                    <a16:creationId xmlns:a16="http://schemas.microsoft.com/office/drawing/2014/main" id="{6F5499E1-CBFC-4D49-8A5C-EC184622B075}"/>
                  </a:ext>
                </a:extLst>
              </p:cNvPr>
              <p:cNvSpPr/>
              <p:nvPr/>
            </p:nvSpPr>
            <p:spPr>
              <a:xfrm rot="16200000">
                <a:off x="5037640" y="3908002"/>
                <a:ext cx="196997" cy="230638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14726" extrusionOk="0">
                    <a:moveTo>
                      <a:pt x="0" y="1"/>
                    </a:moveTo>
                    <a:lnTo>
                      <a:pt x="0" y="14726"/>
                    </a:lnTo>
                    <a:lnTo>
                      <a:pt x="8987" y="14726"/>
                    </a:lnTo>
                    <a:lnTo>
                      <a:pt x="898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8" name="Google Shape;819;p55">
              <a:extLst>
                <a:ext uri="{FF2B5EF4-FFF2-40B4-BE49-F238E27FC236}">
                  <a16:creationId xmlns:a16="http://schemas.microsoft.com/office/drawing/2014/main" id="{7259FA9F-4A65-4855-8E0A-F108CC1DF34B}"/>
                </a:ext>
              </a:extLst>
            </p:cNvPr>
            <p:cNvSpPr/>
            <p:nvPr/>
          </p:nvSpPr>
          <p:spPr>
            <a:xfrm rot="16200000">
              <a:off x="1170100" y="6017633"/>
              <a:ext cx="457199" cy="283739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818;p55">
              <a:extLst>
                <a:ext uri="{FF2B5EF4-FFF2-40B4-BE49-F238E27FC236}">
                  <a16:creationId xmlns:a16="http://schemas.microsoft.com/office/drawing/2014/main" id="{FE96E659-04C7-44A5-8695-64C86D142419}"/>
                </a:ext>
              </a:extLst>
            </p:cNvPr>
            <p:cNvSpPr/>
            <p:nvPr/>
          </p:nvSpPr>
          <p:spPr>
            <a:xfrm rot="16200000">
              <a:off x="962630" y="6093188"/>
              <a:ext cx="457199" cy="131287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818;p55">
              <a:extLst>
                <a:ext uri="{FF2B5EF4-FFF2-40B4-BE49-F238E27FC236}">
                  <a16:creationId xmlns:a16="http://schemas.microsoft.com/office/drawing/2014/main" id="{D40381F1-0700-4355-A500-8D9D7D0EB8B9}"/>
                </a:ext>
              </a:extLst>
            </p:cNvPr>
            <p:cNvSpPr/>
            <p:nvPr/>
          </p:nvSpPr>
          <p:spPr>
            <a:xfrm rot="16200000">
              <a:off x="1432581" y="6098853"/>
              <a:ext cx="457199" cy="131287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9;p55">
              <a:extLst>
                <a:ext uri="{FF2B5EF4-FFF2-40B4-BE49-F238E27FC236}">
                  <a16:creationId xmlns:a16="http://schemas.microsoft.com/office/drawing/2014/main" id="{5B7CD601-BB03-41CD-9C81-7E6F08CF9A10}"/>
                </a:ext>
              </a:extLst>
            </p:cNvPr>
            <p:cNvSpPr/>
            <p:nvPr/>
          </p:nvSpPr>
          <p:spPr>
            <a:xfrm rot="16200000">
              <a:off x="1920521" y="5735893"/>
              <a:ext cx="457199" cy="844595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9" name="Title 1">
            <a:extLst>
              <a:ext uri="{FF2B5EF4-FFF2-40B4-BE49-F238E27FC236}">
                <a16:creationId xmlns:a16="http://schemas.microsoft.com/office/drawing/2014/main" id="{7193DA30-0385-4ADB-B616-E0E69200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583" y="266038"/>
            <a:ext cx="9738431" cy="105702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tamaran Thin"/>
              </a:rPr>
              <a:t>Dynamic Thread Allocation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DD5AC62-41A9-4FCF-95CB-836B9E365527}"/>
              </a:ext>
            </a:extLst>
          </p:cNvPr>
          <p:cNvCxnSpPr/>
          <p:nvPr/>
        </p:nvCxnSpPr>
        <p:spPr>
          <a:xfrm>
            <a:off x="2522868" y="1664175"/>
            <a:ext cx="0" cy="3667991"/>
          </a:xfrm>
          <a:prstGeom prst="line">
            <a:avLst/>
          </a:prstGeom>
          <a:ln w="349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EA2F4F6-7B2B-44B4-88BF-E4818DE2AE2F}"/>
              </a:ext>
            </a:extLst>
          </p:cNvPr>
          <p:cNvCxnSpPr/>
          <p:nvPr/>
        </p:nvCxnSpPr>
        <p:spPr>
          <a:xfrm>
            <a:off x="3525032" y="1653783"/>
            <a:ext cx="0" cy="3667991"/>
          </a:xfrm>
          <a:prstGeom prst="line">
            <a:avLst/>
          </a:prstGeom>
          <a:ln w="349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BDD5FF-4E85-4A59-8843-6083AB4163D6}"/>
              </a:ext>
            </a:extLst>
          </p:cNvPr>
          <p:cNvGrpSpPr/>
          <p:nvPr/>
        </p:nvGrpSpPr>
        <p:grpSpPr>
          <a:xfrm>
            <a:off x="4111240" y="5408080"/>
            <a:ext cx="2244419" cy="881599"/>
            <a:chOff x="3386665" y="5200362"/>
            <a:chExt cx="2244419" cy="881599"/>
          </a:xfrm>
        </p:grpSpPr>
        <p:sp>
          <p:nvSpPr>
            <p:cNvPr id="149" name="Cloud 148">
              <a:extLst>
                <a:ext uri="{FF2B5EF4-FFF2-40B4-BE49-F238E27FC236}">
                  <a16:creationId xmlns:a16="http://schemas.microsoft.com/office/drawing/2014/main" id="{FA7F8DBD-5190-4719-9B52-8FE19C5FC98E}"/>
                </a:ext>
              </a:extLst>
            </p:cNvPr>
            <p:cNvSpPr/>
            <p:nvPr/>
          </p:nvSpPr>
          <p:spPr>
            <a:xfrm>
              <a:off x="3386665" y="5200362"/>
              <a:ext cx="2244419" cy="881599"/>
            </a:xfrm>
            <a:prstGeom prst="cloud">
              <a:avLst/>
            </a:prstGeom>
            <a:solidFill>
              <a:schemeClr val="accent1">
                <a:alpha val="9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E991C09-346C-4CB1-9AA9-04ED3D3370BE}"/>
                </a:ext>
              </a:extLst>
            </p:cNvPr>
            <p:cNvSpPr txBox="1"/>
            <p:nvPr/>
          </p:nvSpPr>
          <p:spPr>
            <a:xfrm>
              <a:off x="3803185" y="5313475"/>
              <a:ext cx="141958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tamaran Thin"/>
                </a:rPr>
                <a:t>Barriers</a:t>
              </a:r>
              <a:r>
                <a:rPr lang="en-US" sz="1800" dirty="0">
                  <a:solidFill>
                    <a:schemeClr val="bg1"/>
                  </a:solidFill>
                  <a:latin typeface="Catamaran Thin"/>
                </a:rPr>
                <a:t> are bad!</a:t>
              </a:r>
              <a:endParaRPr lang="en-US" dirty="0">
                <a:solidFill>
                  <a:schemeClr val="bg1"/>
                </a:solidFill>
                <a:latin typeface="Catamaran Thin"/>
              </a:endParaRPr>
            </a:p>
          </p:txBody>
        </p: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8A83FB5-CB54-4597-92E9-9F405958B4C4}"/>
              </a:ext>
            </a:extLst>
          </p:cNvPr>
          <p:cNvCxnSpPr>
            <a:cxnSpLocks/>
          </p:cNvCxnSpPr>
          <p:nvPr/>
        </p:nvCxnSpPr>
        <p:spPr>
          <a:xfrm flipH="1" flipV="1">
            <a:off x="2722835" y="5444760"/>
            <a:ext cx="1166481" cy="30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BAAA158-E55B-4776-82DD-614A8361B3A4}"/>
              </a:ext>
            </a:extLst>
          </p:cNvPr>
          <p:cNvCxnSpPr>
            <a:cxnSpLocks/>
          </p:cNvCxnSpPr>
          <p:nvPr/>
        </p:nvCxnSpPr>
        <p:spPr>
          <a:xfrm flipH="1" flipV="1">
            <a:off x="3699180" y="5277675"/>
            <a:ext cx="305371" cy="31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60450EA-0459-461A-AC0F-F86B5F7FD6DF}"/>
              </a:ext>
            </a:extLst>
          </p:cNvPr>
          <p:cNvSpPr txBox="1"/>
          <p:nvPr/>
        </p:nvSpPr>
        <p:spPr>
          <a:xfrm>
            <a:off x="406240" y="2106103"/>
            <a:ext cx="85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Core 1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52D29C1-BD9A-43F1-B227-B93F21906472}"/>
              </a:ext>
            </a:extLst>
          </p:cNvPr>
          <p:cNvSpPr txBox="1"/>
          <p:nvPr/>
        </p:nvSpPr>
        <p:spPr>
          <a:xfrm>
            <a:off x="399075" y="2816376"/>
            <a:ext cx="98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Core 2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29239AC-05B5-45D2-A3E8-BB0FBAD824AE}"/>
              </a:ext>
            </a:extLst>
          </p:cNvPr>
          <p:cNvSpPr txBox="1"/>
          <p:nvPr/>
        </p:nvSpPr>
        <p:spPr>
          <a:xfrm>
            <a:off x="397659" y="3617146"/>
            <a:ext cx="85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Core 3 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A73E84C-AB63-4E90-9C94-392D6A3FEE18}"/>
              </a:ext>
            </a:extLst>
          </p:cNvPr>
          <p:cNvSpPr txBox="1"/>
          <p:nvPr/>
        </p:nvSpPr>
        <p:spPr>
          <a:xfrm>
            <a:off x="406240" y="4400694"/>
            <a:ext cx="85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Core 4 </a:t>
            </a:r>
          </a:p>
        </p:txBody>
      </p:sp>
      <p:sp>
        <p:nvSpPr>
          <p:cNvPr id="162" name="Right Brace 161">
            <a:extLst>
              <a:ext uri="{FF2B5EF4-FFF2-40B4-BE49-F238E27FC236}">
                <a16:creationId xmlns:a16="http://schemas.microsoft.com/office/drawing/2014/main" id="{2A821A5F-45AD-4751-906C-82A74E1C9C45}"/>
              </a:ext>
            </a:extLst>
          </p:cNvPr>
          <p:cNvSpPr/>
          <p:nvPr/>
        </p:nvSpPr>
        <p:spPr>
          <a:xfrm rot="5400000">
            <a:off x="8682763" y="3529801"/>
            <a:ext cx="305371" cy="3354358"/>
          </a:xfrm>
          <a:prstGeom prst="rightBrace">
            <a:avLst>
              <a:gd name="adj1" fmla="val 135426"/>
              <a:gd name="adj2" fmla="val 48639"/>
            </a:avLst>
          </a:prstGeom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AC87DF6-2381-4628-937A-304BBE8D3FF8}"/>
              </a:ext>
            </a:extLst>
          </p:cNvPr>
          <p:cNvSpPr txBox="1"/>
          <p:nvPr/>
        </p:nvSpPr>
        <p:spPr>
          <a:xfrm>
            <a:off x="6806574" y="5521193"/>
            <a:ext cx="4257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  <a:latin typeface="Catamaran Thin"/>
              </a:rPr>
              <a:t>More work done in smaller time frame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97C918A-80E7-4340-B234-1BEAF242C0AB}"/>
              </a:ext>
            </a:extLst>
          </p:cNvPr>
          <p:cNvSpPr txBox="1"/>
          <p:nvPr/>
        </p:nvSpPr>
        <p:spPr>
          <a:xfrm rot="20263389">
            <a:off x="1850762" y="4343692"/>
            <a:ext cx="55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tamaran Thin"/>
              </a:rPr>
              <a:t>Idle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A2F1AA1-7652-4715-B352-4B2935844DF1}"/>
              </a:ext>
            </a:extLst>
          </p:cNvPr>
          <p:cNvSpPr txBox="1"/>
          <p:nvPr/>
        </p:nvSpPr>
        <p:spPr>
          <a:xfrm rot="20263389">
            <a:off x="1802811" y="3565294"/>
            <a:ext cx="55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tamaran Thin"/>
              </a:rPr>
              <a:t>Idle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F75C64F-C053-4365-9588-187F9C94C01F}"/>
              </a:ext>
            </a:extLst>
          </p:cNvPr>
          <p:cNvSpPr txBox="1"/>
          <p:nvPr/>
        </p:nvSpPr>
        <p:spPr>
          <a:xfrm rot="20263389">
            <a:off x="2841778" y="3570017"/>
            <a:ext cx="55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tamaran Thin"/>
              </a:rPr>
              <a:t>Idle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B81FE66-DDBF-4244-AC8F-4E6E9A478368}"/>
              </a:ext>
            </a:extLst>
          </p:cNvPr>
          <p:cNvSpPr txBox="1"/>
          <p:nvPr/>
        </p:nvSpPr>
        <p:spPr>
          <a:xfrm rot="20263389">
            <a:off x="2851081" y="2726442"/>
            <a:ext cx="55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tamaran Thin"/>
              </a:rPr>
              <a:t>Idle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DC2F43D-53C2-448E-B68D-2A278EDA1C1D}"/>
              </a:ext>
            </a:extLst>
          </p:cNvPr>
          <p:cNvSpPr txBox="1"/>
          <p:nvPr/>
        </p:nvSpPr>
        <p:spPr>
          <a:xfrm rot="20263389">
            <a:off x="3879722" y="4327012"/>
            <a:ext cx="55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tamaran Thin"/>
              </a:rPr>
              <a:t>Idle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3A3734C-0ADF-4FB8-95C0-91B5C3A79907}"/>
              </a:ext>
            </a:extLst>
          </p:cNvPr>
          <p:cNvSpPr txBox="1"/>
          <p:nvPr/>
        </p:nvSpPr>
        <p:spPr>
          <a:xfrm rot="20263389">
            <a:off x="4848626" y="2035220"/>
            <a:ext cx="55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tamaran Thin"/>
              </a:rPr>
              <a:t>Idle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B0DB131-0853-4046-882D-FF34EE3433DC}"/>
              </a:ext>
            </a:extLst>
          </p:cNvPr>
          <p:cNvSpPr txBox="1"/>
          <p:nvPr/>
        </p:nvSpPr>
        <p:spPr>
          <a:xfrm rot="20263389">
            <a:off x="4863539" y="4324837"/>
            <a:ext cx="55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tamaran Thin"/>
              </a:rPr>
              <a:t>Idle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7CFFC4C-2F73-4EC5-ADB3-B6BDB2B03EF1}"/>
              </a:ext>
            </a:extLst>
          </p:cNvPr>
          <p:cNvSpPr txBox="1"/>
          <p:nvPr/>
        </p:nvSpPr>
        <p:spPr>
          <a:xfrm rot="20263389">
            <a:off x="4006096" y="3575762"/>
            <a:ext cx="60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atamaran Thin"/>
              </a:rPr>
              <a:t>Idle</a:t>
            </a:r>
            <a:endParaRPr lang="en-US" b="1" dirty="0">
              <a:solidFill>
                <a:srgbClr val="FF0000"/>
              </a:solidFill>
              <a:latin typeface="Catamaran Thin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FD606E6-DADA-4B69-9E7E-384ADDD2A260}"/>
              </a:ext>
            </a:extLst>
          </p:cNvPr>
          <p:cNvSpPr txBox="1"/>
          <p:nvPr/>
        </p:nvSpPr>
        <p:spPr>
          <a:xfrm rot="10800000">
            <a:off x="5481689" y="1658944"/>
            <a:ext cx="400110" cy="328705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Your everyday parallel runtime system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C1B00B7-338F-48BE-873D-4DFE5AF14DD7}"/>
              </a:ext>
            </a:extLst>
          </p:cNvPr>
          <p:cNvSpPr txBox="1"/>
          <p:nvPr/>
        </p:nvSpPr>
        <p:spPr>
          <a:xfrm rot="10800000">
            <a:off x="10582016" y="1785473"/>
            <a:ext cx="400110" cy="328705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HPX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DDC744-0992-4FCF-B4D5-86FAC64D8295}"/>
              </a:ext>
            </a:extLst>
          </p:cNvPr>
          <p:cNvGrpSpPr/>
          <p:nvPr/>
        </p:nvGrpSpPr>
        <p:grpSpPr>
          <a:xfrm>
            <a:off x="10228679" y="1964940"/>
            <a:ext cx="283957" cy="512915"/>
            <a:chOff x="10238839" y="1924300"/>
            <a:chExt cx="283957" cy="512915"/>
          </a:xfrm>
        </p:grpSpPr>
        <p:sp>
          <p:nvSpPr>
            <p:cNvPr id="144" name="Google Shape;818;p55">
              <a:extLst>
                <a:ext uri="{FF2B5EF4-FFF2-40B4-BE49-F238E27FC236}">
                  <a16:creationId xmlns:a16="http://schemas.microsoft.com/office/drawing/2014/main" id="{89562224-F1A3-4E29-A44C-830977BB611F}"/>
                </a:ext>
              </a:extLst>
            </p:cNvPr>
            <p:cNvSpPr/>
            <p:nvPr/>
          </p:nvSpPr>
          <p:spPr>
            <a:xfrm rot="16200000">
              <a:off x="10053739" y="2109400"/>
              <a:ext cx="512197" cy="14199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19;p55">
              <a:extLst>
                <a:ext uri="{FF2B5EF4-FFF2-40B4-BE49-F238E27FC236}">
                  <a16:creationId xmlns:a16="http://schemas.microsoft.com/office/drawing/2014/main" id="{F0B72070-8178-4E3D-A676-FCA46C157EB1}"/>
                </a:ext>
              </a:extLst>
            </p:cNvPr>
            <p:cNvSpPr/>
            <p:nvPr/>
          </p:nvSpPr>
          <p:spPr>
            <a:xfrm rot="16200000">
              <a:off x="10195697" y="2110116"/>
              <a:ext cx="512197" cy="142001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831F48-847D-45C0-BD59-018FCE39B385}"/>
              </a:ext>
            </a:extLst>
          </p:cNvPr>
          <p:cNvGrpSpPr/>
          <p:nvPr/>
        </p:nvGrpSpPr>
        <p:grpSpPr>
          <a:xfrm>
            <a:off x="9067435" y="2704499"/>
            <a:ext cx="894162" cy="512898"/>
            <a:chOff x="9067435" y="2704499"/>
            <a:chExt cx="556475" cy="512898"/>
          </a:xfrm>
        </p:grpSpPr>
        <p:sp>
          <p:nvSpPr>
            <p:cNvPr id="151" name="Google Shape;818;p55">
              <a:extLst>
                <a:ext uri="{FF2B5EF4-FFF2-40B4-BE49-F238E27FC236}">
                  <a16:creationId xmlns:a16="http://schemas.microsoft.com/office/drawing/2014/main" id="{FF0F9138-0BC2-496C-B9D8-0B81D83240DF}"/>
                </a:ext>
              </a:extLst>
            </p:cNvPr>
            <p:cNvSpPr>
              <a:spLocks/>
            </p:cNvSpPr>
            <p:nvPr/>
          </p:nvSpPr>
          <p:spPr>
            <a:xfrm rot="16200000">
              <a:off x="8882334" y="2889600"/>
              <a:ext cx="512199" cy="141997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19;p55">
              <a:extLst>
                <a:ext uri="{FF2B5EF4-FFF2-40B4-BE49-F238E27FC236}">
                  <a16:creationId xmlns:a16="http://schemas.microsoft.com/office/drawing/2014/main" id="{412C60C0-2FDD-440E-9264-BE60319226D9}"/>
                </a:ext>
              </a:extLst>
            </p:cNvPr>
            <p:cNvSpPr>
              <a:spLocks/>
            </p:cNvSpPr>
            <p:nvPr/>
          </p:nvSpPr>
          <p:spPr>
            <a:xfrm rot="16200000">
              <a:off x="9160570" y="2754058"/>
              <a:ext cx="512197" cy="414482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BA0A51-9E2B-4134-8763-2A2A43A0C241}"/>
              </a:ext>
            </a:extLst>
          </p:cNvPr>
          <p:cNvGrpSpPr/>
          <p:nvPr/>
        </p:nvGrpSpPr>
        <p:grpSpPr>
          <a:xfrm>
            <a:off x="9670044" y="3483738"/>
            <a:ext cx="302240" cy="512202"/>
            <a:chOff x="9910367" y="3504100"/>
            <a:chExt cx="302240" cy="512202"/>
          </a:xfrm>
        </p:grpSpPr>
        <p:sp>
          <p:nvSpPr>
            <p:cNvPr id="155" name="Google Shape;818;p55">
              <a:extLst>
                <a:ext uri="{FF2B5EF4-FFF2-40B4-BE49-F238E27FC236}">
                  <a16:creationId xmlns:a16="http://schemas.microsoft.com/office/drawing/2014/main" id="{D474A52A-878D-4DEC-9D47-E045284D9E3B}"/>
                </a:ext>
              </a:extLst>
            </p:cNvPr>
            <p:cNvSpPr/>
            <p:nvPr/>
          </p:nvSpPr>
          <p:spPr>
            <a:xfrm rot="16200000">
              <a:off x="9725267" y="3689200"/>
              <a:ext cx="512197" cy="14199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18;p55">
              <a:extLst>
                <a:ext uri="{FF2B5EF4-FFF2-40B4-BE49-F238E27FC236}">
                  <a16:creationId xmlns:a16="http://schemas.microsoft.com/office/drawing/2014/main" id="{9F4879A8-8476-4A31-B2B0-CBE1FA3137D6}"/>
                </a:ext>
              </a:extLst>
            </p:cNvPr>
            <p:cNvSpPr/>
            <p:nvPr/>
          </p:nvSpPr>
          <p:spPr>
            <a:xfrm rot="16200000">
              <a:off x="9885509" y="3689205"/>
              <a:ext cx="512197" cy="14199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62C678B-01B4-45CA-969F-D8B46D0E5A28}"/>
              </a:ext>
            </a:extLst>
          </p:cNvPr>
          <p:cNvGrpSpPr/>
          <p:nvPr/>
        </p:nvGrpSpPr>
        <p:grpSpPr>
          <a:xfrm>
            <a:off x="9520698" y="2694052"/>
            <a:ext cx="924154" cy="515639"/>
            <a:chOff x="9662938" y="2694052"/>
            <a:chExt cx="924154" cy="515639"/>
          </a:xfrm>
        </p:grpSpPr>
        <p:sp>
          <p:nvSpPr>
            <p:cNvPr id="161" name="Google Shape;818;p55">
              <a:extLst>
                <a:ext uri="{FF2B5EF4-FFF2-40B4-BE49-F238E27FC236}">
                  <a16:creationId xmlns:a16="http://schemas.microsoft.com/office/drawing/2014/main" id="{2E6164AF-62F6-4E56-A8D9-7558C9209110}"/>
                </a:ext>
              </a:extLst>
            </p:cNvPr>
            <p:cNvSpPr>
              <a:spLocks/>
            </p:cNvSpPr>
            <p:nvPr/>
          </p:nvSpPr>
          <p:spPr>
            <a:xfrm rot="16200000">
              <a:off x="9477839" y="2882594"/>
              <a:ext cx="512196" cy="14199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19;p55">
              <a:extLst>
                <a:ext uri="{FF2B5EF4-FFF2-40B4-BE49-F238E27FC236}">
                  <a16:creationId xmlns:a16="http://schemas.microsoft.com/office/drawing/2014/main" id="{07E8AC3E-14E4-4B32-9B21-01A8B23B1CA1}"/>
                </a:ext>
              </a:extLst>
            </p:cNvPr>
            <p:cNvSpPr>
              <a:spLocks/>
            </p:cNvSpPr>
            <p:nvPr/>
          </p:nvSpPr>
          <p:spPr>
            <a:xfrm rot="16200000">
              <a:off x="9939927" y="2559082"/>
              <a:ext cx="512196" cy="782135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72644AD-A6D6-43A0-8137-976B542AAC8D}"/>
              </a:ext>
            </a:extLst>
          </p:cNvPr>
          <p:cNvGrpSpPr/>
          <p:nvPr/>
        </p:nvGrpSpPr>
        <p:grpSpPr>
          <a:xfrm>
            <a:off x="9743212" y="4288272"/>
            <a:ext cx="485698" cy="512906"/>
            <a:chOff x="9656852" y="4288272"/>
            <a:chExt cx="485698" cy="512906"/>
          </a:xfrm>
        </p:grpSpPr>
        <p:sp>
          <p:nvSpPr>
            <p:cNvPr id="165" name="Google Shape;818;p55">
              <a:extLst>
                <a:ext uri="{FF2B5EF4-FFF2-40B4-BE49-F238E27FC236}">
                  <a16:creationId xmlns:a16="http://schemas.microsoft.com/office/drawing/2014/main" id="{15FD5A45-6B1F-4EFE-B35E-F8E1D6B17186}"/>
                </a:ext>
              </a:extLst>
            </p:cNvPr>
            <p:cNvSpPr/>
            <p:nvPr/>
          </p:nvSpPr>
          <p:spPr>
            <a:xfrm rot="16200000">
              <a:off x="9471753" y="4473371"/>
              <a:ext cx="512196" cy="141998"/>
            </a:xfrm>
            <a:custGeom>
              <a:avLst/>
              <a:gdLst/>
              <a:ahLst/>
              <a:cxnLst/>
              <a:rect l="l" t="t" r="r" b="b"/>
              <a:pathLst>
                <a:path w="8988" h="2905" extrusionOk="0">
                  <a:moveTo>
                    <a:pt x="4488" y="1"/>
                  </a:moveTo>
                  <a:cubicBezTo>
                    <a:pt x="4086" y="712"/>
                    <a:pt x="3329" y="1149"/>
                    <a:pt x="2503" y="1149"/>
                  </a:cubicBezTo>
                  <a:lnTo>
                    <a:pt x="1470" y="1149"/>
                  </a:lnTo>
                  <a:cubicBezTo>
                    <a:pt x="953" y="1149"/>
                    <a:pt x="494" y="1481"/>
                    <a:pt x="322" y="1975"/>
                  </a:cubicBezTo>
                  <a:lnTo>
                    <a:pt x="1" y="2905"/>
                  </a:lnTo>
                  <a:lnTo>
                    <a:pt x="8987" y="2905"/>
                  </a:lnTo>
                  <a:lnTo>
                    <a:pt x="8666" y="1975"/>
                  </a:lnTo>
                  <a:cubicBezTo>
                    <a:pt x="8494" y="1481"/>
                    <a:pt x="8035" y="1160"/>
                    <a:pt x="7518" y="1149"/>
                  </a:cubicBezTo>
                  <a:lnTo>
                    <a:pt x="6474" y="1149"/>
                  </a:lnTo>
                  <a:cubicBezTo>
                    <a:pt x="5659" y="1149"/>
                    <a:pt x="4901" y="712"/>
                    <a:pt x="4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19;p55">
              <a:extLst>
                <a:ext uri="{FF2B5EF4-FFF2-40B4-BE49-F238E27FC236}">
                  <a16:creationId xmlns:a16="http://schemas.microsoft.com/office/drawing/2014/main" id="{20206803-2AEF-4954-8723-AC64361ED783}"/>
                </a:ext>
              </a:extLst>
            </p:cNvPr>
            <p:cNvSpPr/>
            <p:nvPr/>
          </p:nvSpPr>
          <p:spPr>
            <a:xfrm rot="16200000">
              <a:off x="9714580" y="4373208"/>
              <a:ext cx="512196" cy="343744"/>
            </a:xfrm>
            <a:custGeom>
              <a:avLst/>
              <a:gdLst/>
              <a:ahLst/>
              <a:cxnLst/>
              <a:rect l="l" t="t" r="r" b="b"/>
              <a:pathLst>
                <a:path w="8987" h="14726" extrusionOk="0">
                  <a:moveTo>
                    <a:pt x="0" y="1"/>
                  </a:moveTo>
                  <a:lnTo>
                    <a:pt x="0" y="14726"/>
                  </a:lnTo>
                  <a:lnTo>
                    <a:pt x="8987" y="14726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2DE49E8-9A0B-4DB4-A434-363D3E4E233E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78" name="Picture 177" descr="Logo, company name&#10;&#10;Description automatically generated">
              <a:extLst>
                <a:ext uri="{FF2B5EF4-FFF2-40B4-BE49-F238E27FC236}">
                  <a16:creationId xmlns:a16="http://schemas.microsoft.com/office/drawing/2014/main" id="{D773D09E-E351-4E53-B18F-E2993C16D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EE35DFA-2280-41C0-BE47-2D9602C58C17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424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-0.02201 0.22894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-0.04857 -0.1132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-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04505 0.2213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2" grpId="0" animBg="1"/>
      <p:bldP spid="163" grpId="0"/>
      <p:bldP spid="166" grpId="0"/>
      <p:bldP spid="167" grpId="0"/>
      <p:bldP spid="170" grpId="0"/>
      <p:bldP spid="173" grpId="0"/>
      <p:bldP spid="174" grpId="0"/>
      <p:bldP spid="17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Catamaran Thin"/>
              </a:rPr>
              <a:t>HPX Execution Policies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91E9F-65EA-4FAD-BDA3-EB7BA3967FB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7C236B5-BAB2-47DB-A233-18D9EF78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081C7-A293-4AA2-8A7C-6731252B75B9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2021A8F-5AB9-4633-9C1E-867AAD8455C4}"/>
              </a:ext>
            </a:extLst>
          </p:cNvPr>
          <p:cNvSpPr txBox="1">
            <a:spLocks/>
          </p:cNvSpPr>
          <p:nvPr/>
        </p:nvSpPr>
        <p:spPr>
          <a:xfrm>
            <a:off x="1295399" y="1837899"/>
            <a:ext cx="7899400" cy="64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tamaran Thin"/>
              </a:rPr>
              <a:t>The user can now define the way their algorithm wants to run: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A6A55E-E236-4977-AC34-F451B76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A66E13-45D6-4541-88E0-0FDD57E88CDB}"/>
              </a:ext>
            </a:extLst>
          </p:cNvPr>
          <p:cNvSpPr/>
          <p:nvPr/>
        </p:nvSpPr>
        <p:spPr>
          <a:xfrm>
            <a:off x="1295399" y="2479249"/>
            <a:ext cx="6040822" cy="288243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F434DAE-A7C7-4E10-BF2E-C0DBD2B7D2A3}"/>
              </a:ext>
            </a:extLst>
          </p:cNvPr>
          <p:cNvSpPr txBox="1">
            <a:spLocks/>
          </p:cNvSpPr>
          <p:nvPr/>
        </p:nvSpPr>
        <p:spPr>
          <a:xfrm>
            <a:off x="1545167" y="2590868"/>
            <a:ext cx="5959795" cy="27708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tamaran Thin"/>
              </a:rPr>
              <a:t>Sequential Execution policy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latin typeface="Catamaran Thin"/>
            </a:endParaRPr>
          </a:p>
          <a:p>
            <a:r>
              <a:rPr lang="en-US" sz="2400" dirty="0">
                <a:latin typeface="Catamaran Thin"/>
              </a:rPr>
              <a:t>Parallel Execution policy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par</a:t>
            </a:r>
            <a:r>
              <a:rPr lang="en-US" sz="2400" dirty="0">
                <a:latin typeface="Catamaran Thin"/>
              </a:rPr>
              <a:t>)</a:t>
            </a:r>
          </a:p>
          <a:p>
            <a:r>
              <a:rPr lang="en-US" sz="2400" dirty="0">
                <a:latin typeface="Catamaran Thin"/>
              </a:rPr>
              <a:t>Vector Execution Policy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unseq</a:t>
            </a:r>
            <a:r>
              <a:rPr lang="en-US" sz="2400" dirty="0">
                <a:latin typeface="Catamaran Thin"/>
              </a:rPr>
              <a:t>)</a:t>
            </a:r>
          </a:p>
          <a:p>
            <a:r>
              <a:rPr lang="en-US" sz="2400" dirty="0">
                <a:latin typeface="Catamaran Thin"/>
              </a:rPr>
              <a:t>Parallel Vector Execution policy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par_unseq</a:t>
            </a:r>
            <a:r>
              <a:rPr lang="en-US" sz="2400" dirty="0">
                <a:latin typeface="Catamaran Thin"/>
              </a:rPr>
              <a:t>)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tamaran Thin"/>
              </a:rPr>
              <a:t>Asynchronous Execution policy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A94EA-E4D8-4F8B-95C4-2888423C61B3}"/>
              </a:ext>
            </a:extLst>
          </p:cNvPr>
          <p:cNvSpPr txBox="1"/>
          <p:nvPr/>
        </p:nvSpPr>
        <p:spPr>
          <a:xfrm>
            <a:off x="5663157" y="4763383"/>
            <a:ext cx="233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tamaran Thin"/>
              </a:rPr>
              <a:t>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par(task)</a:t>
            </a:r>
            <a:r>
              <a:rPr lang="en-US" sz="2400" dirty="0">
                <a:latin typeface="Catamaran Thin"/>
              </a:rPr>
              <a:t>)</a:t>
            </a:r>
            <a:endParaRPr lang="en-US" sz="1600" dirty="0"/>
          </a:p>
        </p:txBody>
      </p:sp>
      <p:sp>
        <p:nvSpPr>
          <p:cNvPr id="14" name="Google Shape;456;p45">
            <a:extLst>
              <a:ext uri="{FF2B5EF4-FFF2-40B4-BE49-F238E27FC236}">
                <a16:creationId xmlns:a16="http://schemas.microsoft.com/office/drawing/2014/main" id="{365E958D-9447-4A9E-A117-33D93CABFEA0}"/>
              </a:ext>
            </a:extLst>
          </p:cNvPr>
          <p:cNvSpPr/>
          <p:nvPr/>
        </p:nvSpPr>
        <p:spPr>
          <a:xfrm>
            <a:off x="10104489" y="2514440"/>
            <a:ext cx="873805" cy="2365595"/>
          </a:xfrm>
          <a:prstGeom prst="rect">
            <a:avLst/>
          </a:prstGeom>
          <a:solidFill>
            <a:srgbClr val="E3DC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478;p45">
            <a:extLst>
              <a:ext uri="{FF2B5EF4-FFF2-40B4-BE49-F238E27FC236}">
                <a16:creationId xmlns:a16="http://schemas.microsoft.com/office/drawing/2014/main" id="{41AB495F-A72F-4317-B0D9-E52A037968AA}"/>
              </a:ext>
            </a:extLst>
          </p:cNvPr>
          <p:cNvSpPr txBox="1"/>
          <p:nvPr/>
        </p:nvSpPr>
        <p:spPr>
          <a:xfrm>
            <a:off x="8323231" y="2906649"/>
            <a:ext cx="2543303" cy="52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Readability</a:t>
            </a:r>
          </a:p>
        </p:txBody>
      </p:sp>
      <p:sp>
        <p:nvSpPr>
          <p:cNvPr id="16" name="Google Shape;478;p45">
            <a:extLst>
              <a:ext uri="{FF2B5EF4-FFF2-40B4-BE49-F238E27FC236}">
                <a16:creationId xmlns:a16="http://schemas.microsoft.com/office/drawing/2014/main" id="{C4158F0A-BEBB-4658-8C1F-4ADBFEE817BC}"/>
              </a:ext>
            </a:extLst>
          </p:cNvPr>
          <p:cNvSpPr txBox="1"/>
          <p:nvPr/>
        </p:nvSpPr>
        <p:spPr>
          <a:xfrm>
            <a:off x="8379111" y="2479249"/>
            <a:ext cx="2543303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Livvic"/>
                <a:ea typeface="Catamaran Thin"/>
                <a:cs typeface="Catamaran Thin"/>
                <a:sym typeface="Catamaran Thin"/>
              </a:rPr>
              <a:t>Just one argument</a:t>
            </a:r>
            <a:endParaRPr lang="en-US" sz="1600" b="1" dirty="0">
              <a:solidFill>
                <a:schemeClr val="dk1"/>
              </a:solidFill>
              <a:latin typeface="Livvic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17" name="Google Shape;478;p45">
            <a:extLst>
              <a:ext uri="{FF2B5EF4-FFF2-40B4-BE49-F238E27FC236}">
                <a16:creationId xmlns:a16="http://schemas.microsoft.com/office/drawing/2014/main" id="{21862B69-8E10-45A2-8F8D-D5DE43396C52}"/>
              </a:ext>
            </a:extLst>
          </p:cNvPr>
          <p:cNvSpPr txBox="1"/>
          <p:nvPr/>
        </p:nvSpPr>
        <p:spPr>
          <a:xfrm>
            <a:off x="8309844" y="4139416"/>
            <a:ext cx="2543303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Tx/>
              <a:buChar char="×"/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Let the compiler manage parallelization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Tx/>
              <a:buChar char="×"/>
            </a:pPr>
            <a:endParaRPr lang="en-US"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E36902-74B5-409A-A49D-3913037398C4}"/>
              </a:ext>
            </a:extLst>
          </p:cNvPr>
          <p:cNvCxnSpPr>
            <a:cxnSpLocks/>
          </p:cNvCxnSpPr>
          <p:nvPr/>
        </p:nvCxnSpPr>
        <p:spPr>
          <a:xfrm>
            <a:off x="8034560" y="4139416"/>
            <a:ext cx="2506831" cy="0"/>
          </a:xfrm>
          <a:prstGeom prst="line">
            <a:avLst/>
          </a:prstGeom>
          <a:ln w="15875">
            <a:solidFill>
              <a:schemeClr val="accent1">
                <a:alpha val="4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208D4E-0DC1-4002-A0DF-5BCBBE1B5A95}"/>
              </a:ext>
            </a:extLst>
          </p:cNvPr>
          <p:cNvSpPr txBox="1"/>
          <p:nvPr/>
        </p:nvSpPr>
        <p:spPr>
          <a:xfrm>
            <a:off x="8369684" y="3403939"/>
            <a:ext cx="28058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Full control over your parallelization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627ED3-EEBC-4FD4-8C78-9B9F270D306C}"/>
              </a:ext>
            </a:extLst>
          </p:cNvPr>
          <p:cNvCxnSpPr>
            <a:cxnSpLocks/>
          </p:cNvCxnSpPr>
          <p:nvPr/>
        </p:nvCxnSpPr>
        <p:spPr>
          <a:xfrm flipH="1">
            <a:off x="1853721" y="5039491"/>
            <a:ext cx="3931649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09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2.5E-6 -0.117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7" grpId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41000"/>
          </a:schemeClr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7384560" y="484697"/>
            <a:ext cx="470000" cy="12724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3" name="Google Shape;453;p45"/>
          <p:cNvSpPr/>
          <p:nvPr/>
        </p:nvSpPr>
        <p:spPr>
          <a:xfrm>
            <a:off x="3469608" y="208848"/>
            <a:ext cx="470000" cy="12724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4" name="Google Shape;454;p45"/>
          <p:cNvSpPr/>
          <p:nvPr/>
        </p:nvSpPr>
        <p:spPr>
          <a:xfrm>
            <a:off x="5521282" y="1630585"/>
            <a:ext cx="470000" cy="12724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5" name="Google Shape;455;p45"/>
          <p:cNvSpPr/>
          <p:nvPr/>
        </p:nvSpPr>
        <p:spPr>
          <a:xfrm>
            <a:off x="9221911" y="4533039"/>
            <a:ext cx="1568240" cy="1566809"/>
          </a:xfrm>
          <a:prstGeom prst="rect">
            <a:avLst/>
          </a:prstGeom>
          <a:solidFill>
            <a:srgbClr val="DDD5C5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6" name="Google Shape;456;p45"/>
          <p:cNvSpPr/>
          <p:nvPr/>
        </p:nvSpPr>
        <p:spPr>
          <a:xfrm>
            <a:off x="1521458" y="4616920"/>
            <a:ext cx="2494567" cy="1482928"/>
          </a:xfrm>
          <a:prstGeom prst="rect">
            <a:avLst/>
          </a:prstGeom>
          <a:solidFill>
            <a:srgbClr val="DDD5C5">
              <a:alpha val="580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cxnSp>
        <p:nvCxnSpPr>
          <p:cNvPr id="457" name="Google Shape;457;p45"/>
          <p:cNvCxnSpPr>
            <a:cxnSpLocks/>
          </p:cNvCxnSpPr>
          <p:nvPr/>
        </p:nvCxnSpPr>
        <p:spPr>
          <a:xfrm flipV="1">
            <a:off x="3612760" y="208848"/>
            <a:ext cx="0" cy="3247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>
            <a:cxnSpLocks/>
          </p:cNvCxnSpPr>
          <p:nvPr/>
        </p:nvCxnSpPr>
        <p:spPr>
          <a:xfrm flipV="1">
            <a:off x="7498960" y="490748"/>
            <a:ext cx="0" cy="29651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5"/>
          <p:cNvSpPr txBox="1">
            <a:spLocks noGrp="1"/>
          </p:cNvSpPr>
          <p:nvPr>
            <p:ph type="ctrTitle" idx="4294967295"/>
          </p:nvPr>
        </p:nvSpPr>
        <p:spPr>
          <a:xfrm rot="16200000">
            <a:off x="-1027946" y="1506911"/>
            <a:ext cx="3124600" cy="6508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/>
            <a:r>
              <a:rPr lang="es" sz="3600" dirty="0">
                <a:latin typeface="Catamaran Thin"/>
                <a:ea typeface="Cambria" panose="02040503050406030204" pitchFamily="18" charset="0"/>
              </a:rPr>
              <a:t>FUTURIZE EVERYTHING</a:t>
            </a:r>
            <a:endParaRPr sz="3600" dirty="0">
              <a:latin typeface="Catamaran Thin"/>
              <a:ea typeface="Cambria" panose="02040503050406030204" pitchFamily="18" charset="0"/>
            </a:endParaRPr>
          </a:p>
        </p:txBody>
      </p:sp>
      <p:sp>
        <p:nvSpPr>
          <p:cNvPr id="460" name="Google Shape;460;p45"/>
          <p:cNvSpPr txBox="1"/>
          <p:nvPr/>
        </p:nvSpPr>
        <p:spPr>
          <a:xfrm>
            <a:off x="3609407" y="437948"/>
            <a:ext cx="289834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Maybe call an algo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...);</a:t>
            </a:r>
          </a:p>
          <a:p>
            <a:endParaRPr lang="en-US"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1521460" y="3231449"/>
            <a:ext cx="8001816" cy="296400"/>
            <a:chOff x="1464850" y="436376"/>
            <a:chExt cx="6001362" cy="222300"/>
          </a:xfrm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7498958" y="713797"/>
            <a:ext cx="2851881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or play with rang-v3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sum = 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accumulate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ints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473" name="Google Shape;473;p45"/>
          <p:cNvSpPr txBox="1"/>
          <p:nvPr/>
        </p:nvSpPr>
        <p:spPr>
          <a:xfrm>
            <a:off x="7473560" y="313597"/>
            <a:ext cx="1511200" cy="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…waiting!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4" name="Google Shape;474;p45"/>
          <p:cNvCxnSpPr>
            <a:cxnSpLocks/>
          </p:cNvCxnSpPr>
          <p:nvPr/>
        </p:nvCxnSpPr>
        <p:spPr>
          <a:xfrm>
            <a:off x="5581260" y="1630585"/>
            <a:ext cx="0" cy="176246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45"/>
          <p:cNvSpPr txBox="1"/>
          <p:nvPr/>
        </p:nvSpPr>
        <p:spPr>
          <a:xfrm>
            <a:off x="5641239" y="2471509"/>
            <a:ext cx="2706796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list</a:t>
            </a: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 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 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5574893" y="2002768"/>
            <a:ext cx="1804026" cy="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…without...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5"/>
          <p:cNvCxnSpPr/>
          <p:nvPr/>
        </p:nvCxnSpPr>
        <p:spPr>
          <a:xfrm rot="10800000">
            <a:off x="1656960" y="3393048"/>
            <a:ext cx="0" cy="270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45"/>
          <p:cNvSpPr txBox="1"/>
          <p:nvPr/>
        </p:nvSpPr>
        <p:spPr>
          <a:xfrm>
            <a:off x="1615353" y="4280303"/>
            <a:ext cx="1936008" cy="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Initiate Work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80" name="Google Shape;480;p45"/>
          <p:cNvCxnSpPr/>
          <p:nvPr/>
        </p:nvCxnSpPr>
        <p:spPr>
          <a:xfrm rot="10800000">
            <a:off x="9378560" y="3393048"/>
            <a:ext cx="0" cy="270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45"/>
          <p:cNvSpPr txBox="1"/>
          <p:nvPr/>
        </p:nvSpPr>
        <p:spPr>
          <a:xfrm>
            <a:off x="9481872" y="4712101"/>
            <a:ext cx="3046316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or attach 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continuation */ 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/*do next thing*/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9360228" y="4251239"/>
            <a:ext cx="1744739" cy="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Get Result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95A1C-1857-4C20-A297-871DAFCB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DC4E9-48FD-43F8-80F7-48BF64E572EE}"/>
              </a:ext>
            </a:extLst>
          </p:cNvPr>
          <p:cNvSpPr txBox="1"/>
          <p:nvPr/>
        </p:nvSpPr>
        <p:spPr>
          <a:xfrm>
            <a:off x="1670733" y="4733019"/>
            <a:ext cx="467977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f = 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(&amp;fun);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or</a:t>
            </a:r>
            <a:endParaRPr lang="en-US" sz="1400" b="0" dirty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f =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(task)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/*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do_lambda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2" name="Google Shape;476;p45">
            <a:extLst>
              <a:ext uri="{FF2B5EF4-FFF2-40B4-BE49-F238E27FC236}">
                <a16:creationId xmlns:a16="http://schemas.microsoft.com/office/drawing/2014/main" id="{9FDBB9B9-5BEA-479F-A0DD-5B45F301A08F}"/>
              </a:ext>
            </a:extLst>
          </p:cNvPr>
          <p:cNvSpPr txBox="1"/>
          <p:nvPr/>
        </p:nvSpPr>
        <p:spPr>
          <a:xfrm>
            <a:off x="3616112" y="67998"/>
            <a:ext cx="1883235" cy="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Do things…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C98E51-0833-4058-9CE2-9AD9415BF68D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35" name="Picture 34" descr="Logo, company name&#10;&#10;Description automatically generated">
              <a:extLst>
                <a:ext uri="{FF2B5EF4-FFF2-40B4-BE49-F238E27FC236}">
                  <a16:creationId xmlns:a16="http://schemas.microsoft.com/office/drawing/2014/main" id="{F1658AA0-5F56-4AD5-A869-7F8C17AA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081242-DC21-4A53-B688-BBC6E43ADC98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00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animBg="1"/>
      <p:bldP spid="453" grpId="0" animBg="1"/>
      <p:bldP spid="454" grpId="0" animBg="1"/>
      <p:bldP spid="455" grpId="0" animBg="1"/>
      <p:bldP spid="456" grpId="0" animBg="1"/>
      <p:bldP spid="460" grpId="0"/>
      <p:bldP spid="472" grpId="0"/>
      <p:bldP spid="473" grpId="0"/>
      <p:bldP spid="475" grpId="0"/>
      <p:bldP spid="476" grpId="0"/>
      <p:bldP spid="479" grpId="0"/>
      <p:bldP spid="481" grpId="0"/>
      <p:bldP spid="482" grpId="0"/>
      <p:bldP spid="4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294"/>
                    </a14:imgEffect>
                    <a14:imgEffect>
                      <a14:saturation sat="184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F37D173-EEA7-4B3F-934C-22E9D65864FC}"/>
              </a:ext>
            </a:extLst>
          </p:cNvPr>
          <p:cNvSpPr/>
          <p:nvPr/>
        </p:nvSpPr>
        <p:spPr>
          <a:xfrm>
            <a:off x="2477931" y="413546"/>
            <a:ext cx="7185991" cy="5367131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931" y="327761"/>
            <a:ext cx="6875991" cy="1229001"/>
          </a:xfrm>
          <a:noFill/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Catamaran Thin"/>
              </a:rPr>
              <a:t>HPX IS ALL ABOUT</a:t>
            </a:r>
            <a:endParaRPr lang="en-US" dirty="0">
              <a:solidFill>
                <a:schemeClr val="bg1"/>
              </a:solidFill>
              <a:latin typeface="Catamaran Thin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Google Shape;463;p45">
            <a:extLst>
              <a:ext uri="{FF2B5EF4-FFF2-40B4-BE49-F238E27FC236}">
                <a16:creationId xmlns:a16="http://schemas.microsoft.com/office/drawing/2014/main" id="{9C49EFCA-ABEC-4C6C-8913-7DA5C658E56A}"/>
              </a:ext>
            </a:extLst>
          </p:cNvPr>
          <p:cNvSpPr/>
          <p:nvPr/>
        </p:nvSpPr>
        <p:spPr>
          <a:xfrm>
            <a:off x="4789734" y="1753036"/>
            <a:ext cx="432100" cy="445178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cxnSp>
        <p:nvCxnSpPr>
          <p:cNvPr id="6" name="Google Shape;477;p45">
            <a:extLst>
              <a:ext uri="{FF2B5EF4-FFF2-40B4-BE49-F238E27FC236}">
                <a16:creationId xmlns:a16="http://schemas.microsoft.com/office/drawing/2014/main" id="{B6706954-D14F-4AB4-BF63-738E0FD57D5E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V="1">
            <a:off x="5005784" y="2198214"/>
            <a:ext cx="0" cy="1078023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463;p45">
            <a:extLst>
              <a:ext uri="{FF2B5EF4-FFF2-40B4-BE49-F238E27FC236}">
                <a16:creationId xmlns:a16="http://schemas.microsoft.com/office/drawing/2014/main" id="{40B2E850-DA0B-432F-8122-13DBEDA55DD1}"/>
              </a:ext>
            </a:extLst>
          </p:cNvPr>
          <p:cNvSpPr/>
          <p:nvPr/>
        </p:nvSpPr>
        <p:spPr>
          <a:xfrm>
            <a:off x="4789734" y="3276237"/>
            <a:ext cx="432100" cy="445178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cxnSp>
        <p:nvCxnSpPr>
          <p:cNvPr id="16" name="Google Shape;477;p45">
            <a:extLst>
              <a:ext uri="{FF2B5EF4-FFF2-40B4-BE49-F238E27FC236}">
                <a16:creationId xmlns:a16="http://schemas.microsoft.com/office/drawing/2014/main" id="{71EF25DF-64ED-4EE2-A0A3-FAFAAA82ADD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005784" y="3721415"/>
            <a:ext cx="0" cy="1078023"/>
          </a:xfrm>
          <a:prstGeom prst="straightConnector1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463;p45">
            <a:extLst>
              <a:ext uri="{FF2B5EF4-FFF2-40B4-BE49-F238E27FC236}">
                <a16:creationId xmlns:a16="http://schemas.microsoft.com/office/drawing/2014/main" id="{6768C5EF-86D1-4697-B6DE-6041E37655A7}"/>
              </a:ext>
            </a:extLst>
          </p:cNvPr>
          <p:cNvSpPr/>
          <p:nvPr/>
        </p:nvSpPr>
        <p:spPr>
          <a:xfrm>
            <a:off x="4789734" y="4799438"/>
            <a:ext cx="432100" cy="445178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A644F4-3DD6-4F39-9F45-C91AFBDE0974}"/>
              </a:ext>
            </a:extLst>
          </p:cNvPr>
          <p:cNvSpPr txBox="1"/>
          <p:nvPr/>
        </p:nvSpPr>
        <p:spPr>
          <a:xfrm>
            <a:off x="5322411" y="1636942"/>
            <a:ext cx="472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Catamaran Thin"/>
              </a:rPr>
              <a:t>Standards</a:t>
            </a:r>
            <a:endParaRPr lang="en-US" sz="3200" b="1" u="sng" dirty="0">
              <a:solidFill>
                <a:schemeClr val="bg1"/>
              </a:solidFill>
              <a:latin typeface="Catamaran Thi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CCA75-F4B5-4F30-97B3-448B0D92E02B}"/>
              </a:ext>
            </a:extLst>
          </p:cNvPr>
          <p:cNvSpPr txBox="1"/>
          <p:nvPr/>
        </p:nvSpPr>
        <p:spPr>
          <a:xfrm>
            <a:off x="5322412" y="3155152"/>
            <a:ext cx="472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Catamaran Thin"/>
              </a:rPr>
              <a:t>Asynchrony</a:t>
            </a:r>
            <a:endParaRPr lang="en-US" sz="3200" b="1" u="sng" dirty="0">
              <a:solidFill>
                <a:schemeClr val="bg1"/>
              </a:solidFill>
              <a:latin typeface="Catamaran Thi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463FA-1043-4127-9D4C-3B96173F34A4}"/>
              </a:ext>
            </a:extLst>
          </p:cNvPr>
          <p:cNvSpPr txBox="1"/>
          <p:nvPr/>
        </p:nvSpPr>
        <p:spPr>
          <a:xfrm>
            <a:off x="5322410" y="4631373"/>
            <a:ext cx="472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atamaran Thin"/>
              </a:rPr>
              <a:t>Algorithms</a:t>
            </a:r>
            <a:endParaRPr lang="en-US" sz="3200" b="1" dirty="0">
              <a:solidFill>
                <a:schemeClr val="bg1"/>
              </a:solidFill>
              <a:latin typeface="Catamaran Thin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4998D3-3DBF-4DF4-9686-5E8E2EB9D635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26" name="Picture 25" descr="Logo, company name&#10;&#10;Description automatically generated">
              <a:extLst>
                <a:ext uri="{FF2B5EF4-FFF2-40B4-BE49-F238E27FC236}">
                  <a16:creationId xmlns:a16="http://schemas.microsoft.com/office/drawing/2014/main" id="{BF0A5845-69CA-4BA0-8413-B887B59D5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B3D0B9-47B6-4977-9EAB-D9A878E9A863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063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7" grpId="0" animBg="1"/>
      <p:bldP spid="18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621212D-4114-4CC5-935E-FFB4D5A4400F}"/>
              </a:ext>
            </a:extLst>
          </p:cNvPr>
          <p:cNvGrpSpPr/>
          <p:nvPr/>
        </p:nvGrpSpPr>
        <p:grpSpPr>
          <a:xfrm>
            <a:off x="1178168" y="1888727"/>
            <a:ext cx="3094136" cy="2163731"/>
            <a:chOff x="1300088" y="2555095"/>
            <a:chExt cx="3094136" cy="216373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2" name="Freeform: Shape 11" title="Step 1 - task description">
              <a:extLst>
                <a:ext uri="{FF2B5EF4-FFF2-40B4-BE49-F238E27FC236}">
                  <a16:creationId xmlns:a16="http://schemas.microsoft.com/office/drawing/2014/main" id="{182CBBE3-21A3-47F6-B38C-BDE2E6808AA1}"/>
                </a:ext>
              </a:extLst>
            </p:cNvPr>
            <p:cNvSpPr/>
            <p:nvPr/>
          </p:nvSpPr>
          <p:spPr>
            <a:xfrm>
              <a:off x="1918915" y="2555095"/>
              <a:ext cx="2475309" cy="2163731"/>
            </a:xfrm>
            <a:custGeom>
              <a:avLst/>
              <a:gdLst>
                <a:gd name="connsiteX0" fmla="*/ 0 w 2475309"/>
                <a:gd name="connsiteY0" fmla="*/ 324560 h 2163731"/>
                <a:gd name="connsiteX1" fmla="*/ 1393444 w 2475309"/>
                <a:gd name="connsiteY1" fmla="*/ 324560 h 2163731"/>
                <a:gd name="connsiteX2" fmla="*/ 1393444 w 2475309"/>
                <a:gd name="connsiteY2" fmla="*/ 0 h 2163731"/>
                <a:gd name="connsiteX3" fmla="*/ 2475309 w 2475309"/>
                <a:gd name="connsiteY3" fmla="*/ 1081866 h 2163731"/>
                <a:gd name="connsiteX4" fmla="*/ 1393444 w 2475309"/>
                <a:gd name="connsiteY4" fmla="*/ 2163731 h 2163731"/>
                <a:gd name="connsiteX5" fmla="*/ 1393444 w 2475309"/>
                <a:gd name="connsiteY5" fmla="*/ 1839171 h 2163731"/>
                <a:gd name="connsiteX6" fmla="*/ 0 w 2475309"/>
                <a:gd name="connsiteY6" fmla="*/ 1839171 h 2163731"/>
                <a:gd name="connsiteX7" fmla="*/ 0 w 2475309"/>
                <a:gd name="connsiteY7" fmla="*/ 324560 h 216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5309" h="2163731">
                  <a:moveTo>
                    <a:pt x="0" y="324560"/>
                  </a:moveTo>
                  <a:lnTo>
                    <a:pt x="1393444" y="324560"/>
                  </a:lnTo>
                  <a:lnTo>
                    <a:pt x="1393444" y="0"/>
                  </a:lnTo>
                  <a:lnTo>
                    <a:pt x="2475309" y="1081866"/>
                  </a:lnTo>
                  <a:lnTo>
                    <a:pt x="1393444" y="2163731"/>
                  </a:lnTo>
                  <a:lnTo>
                    <a:pt x="1393444" y="1839171"/>
                  </a:lnTo>
                  <a:lnTo>
                    <a:pt x="0" y="1839171"/>
                  </a:lnTo>
                  <a:lnTo>
                    <a:pt x="0" y="324560"/>
                  </a:lnTo>
                  <a:close/>
                </a:path>
              </a:pathLst>
            </a:custGeom>
            <a:grpFill/>
            <a:ln w="19050"/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9467" tIns="334720" rIns="670089" bIns="3347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Catamaran Thin"/>
                </a:rPr>
                <a:t>All C++ Standard Parallel Algorithms </a:t>
              </a:r>
            </a:p>
          </p:txBody>
        </p:sp>
        <p:sp>
          <p:nvSpPr>
            <p:cNvPr id="13" name="Freeform: Shape 12" title="Step 1 title">
              <a:extLst>
                <a:ext uri="{FF2B5EF4-FFF2-40B4-BE49-F238E27FC236}">
                  <a16:creationId xmlns:a16="http://schemas.microsoft.com/office/drawing/2014/main" id="{972EFBB2-0961-4422-A102-191BC0361454}"/>
                </a:ext>
              </a:extLst>
            </p:cNvPr>
            <p:cNvSpPr/>
            <p:nvPr/>
          </p:nvSpPr>
          <p:spPr>
            <a:xfrm>
              <a:off x="1300088" y="3018133"/>
              <a:ext cx="1237654" cy="1237654"/>
            </a:xfrm>
            <a:custGeom>
              <a:avLst/>
              <a:gdLst>
                <a:gd name="connsiteX0" fmla="*/ 0 w 1237654"/>
                <a:gd name="connsiteY0" fmla="*/ 618827 h 1237654"/>
                <a:gd name="connsiteX1" fmla="*/ 618827 w 1237654"/>
                <a:gd name="connsiteY1" fmla="*/ 0 h 1237654"/>
                <a:gd name="connsiteX2" fmla="*/ 1237654 w 1237654"/>
                <a:gd name="connsiteY2" fmla="*/ 618827 h 1237654"/>
                <a:gd name="connsiteX3" fmla="*/ 618827 w 1237654"/>
                <a:gd name="connsiteY3" fmla="*/ 1237654 h 1237654"/>
                <a:gd name="connsiteX4" fmla="*/ 0 w 1237654"/>
                <a:gd name="connsiteY4" fmla="*/ 618827 h 123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654" h="1237654">
                  <a:moveTo>
                    <a:pt x="0" y="618827"/>
                  </a:moveTo>
                  <a:cubicBezTo>
                    <a:pt x="0" y="277058"/>
                    <a:pt x="277058" y="0"/>
                    <a:pt x="618827" y="0"/>
                  </a:cubicBezTo>
                  <a:cubicBezTo>
                    <a:pt x="960596" y="0"/>
                    <a:pt x="1237654" y="277058"/>
                    <a:pt x="1237654" y="618827"/>
                  </a:cubicBezTo>
                  <a:cubicBezTo>
                    <a:pt x="1237654" y="960596"/>
                    <a:pt x="960596" y="1237654"/>
                    <a:pt x="618827" y="1237654"/>
                  </a:cubicBezTo>
                  <a:cubicBezTo>
                    <a:pt x="277058" y="1237654"/>
                    <a:pt x="0" y="960596"/>
                    <a:pt x="0" y="618827"/>
                  </a:cubicBezTo>
                  <a:close/>
                </a:path>
              </a:pathLst>
            </a:custGeom>
            <a:grpFill/>
            <a:ln w="19050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1570" tIns="201570" rIns="201570" bIns="20157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>
                  <a:solidFill>
                    <a:schemeClr val="bg1"/>
                  </a:solidFill>
                  <a:latin typeface="Catamaran Thin"/>
                </a:rPr>
                <a:t>PAR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2460E0-CA96-4A75-A7E7-BA720FC7326D}"/>
              </a:ext>
            </a:extLst>
          </p:cNvPr>
          <p:cNvGrpSpPr/>
          <p:nvPr/>
        </p:nvGrpSpPr>
        <p:grpSpPr>
          <a:xfrm>
            <a:off x="4427011" y="1888727"/>
            <a:ext cx="3094136" cy="2163731"/>
            <a:chOff x="4548931" y="2555095"/>
            <a:chExt cx="3094136" cy="216373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Freeform: Shape 13" title="Step 2 - task description">
              <a:extLst>
                <a:ext uri="{FF2B5EF4-FFF2-40B4-BE49-F238E27FC236}">
                  <a16:creationId xmlns:a16="http://schemas.microsoft.com/office/drawing/2014/main" id="{9D8DE39A-1973-41BC-9642-2D5392246D56}"/>
                </a:ext>
              </a:extLst>
            </p:cNvPr>
            <p:cNvSpPr/>
            <p:nvPr/>
          </p:nvSpPr>
          <p:spPr>
            <a:xfrm>
              <a:off x="5167758" y="2555095"/>
              <a:ext cx="2475309" cy="2163731"/>
            </a:xfrm>
            <a:custGeom>
              <a:avLst/>
              <a:gdLst>
                <a:gd name="connsiteX0" fmla="*/ 0 w 2475309"/>
                <a:gd name="connsiteY0" fmla="*/ 324560 h 2163731"/>
                <a:gd name="connsiteX1" fmla="*/ 1393444 w 2475309"/>
                <a:gd name="connsiteY1" fmla="*/ 324560 h 2163731"/>
                <a:gd name="connsiteX2" fmla="*/ 1393444 w 2475309"/>
                <a:gd name="connsiteY2" fmla="*/ 0 h 2163731"/>
                <a:gd name="connsiteX3" fmla="*/ 2475309 w 2475309"/>
                <a:gd name="connsiteY3" fmla="*/ 1081866 h 2163731"/>
                <a:gd name="connsiteX4" fmla="*/ 1393444 w 2475309"/>
                <a:gd name="connsiteY4" fmla="*/ 2163731 h 2163731"/>
                <a:gd name="connsiteX5" fmla="*/ 1393444 w 2475309"/>
                <a:gd name="connsiteY5" fmla="*/ 1839171 h 2163731"/>
                <a:gd name="connsiteX6" fmla="*/ 0 w 2475309"/>
                <a:gd name="connsiteY6" fmla="*/ 1839171 h 2163731"/>
                <a:gd name="connsiteX7" fmla="*/ 0 w 2475309"/>
                <a:gd name="connsiteY7" fmla="*/ 324560 h 216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5309" h="2163731">
                  <a:moveTo>
                    <a:pt x="0" y="324560"/>
                  </a:moveTo>
                  <a:lnTo>
                    <a:pt x="1393444" y="324560"/>
                  </a:lnTo>
                  <a:lnTo>
                    <a:pt x="1393444" y="0"/>
                  </a:lnTo>
                  <a:lnTo>
                    <a:pt x="2475309" y="1081866"/>
                  </a:lnTo>
                  <a:lnTo>
                    <a:pt x="1393444" y="2163731"/>
                  </a:lnTo>
                  <a:lnTo>
                    <a:pt x="1393444" y="1839171"/>
                  </a:lnTo>
                  <a:lnTo>
                    <a:pt x="0" y="1839171"/>
                  </a:lnTo>
                  <a:lnTo>
                    <a:pt x="0" y="324560"/>
                  </a:lnTo>
                  <a:close/>
                </a:path>
              </a:pathLst>
            </a:cu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9468" tIns="334720" rIns="670088" bIns="3347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Catamaran Thin"/>
                </a:rPr>
                <a:t>With additional asynchronous Ex. Policies</a:t>
              </a:r>
            </a:p>
          </p:txBody>
        </p:sp>
        <p:sp>
          <p:nvSpPr>
            <p:cNvPr id="15" name="Freeform: Shape 14" title="Step 2 title">
              <a:extLst>
                <a:ext uri="{FF2B5EF4-FFF2-40B4-BE49-F238E27FC236}">
                  <a16:creationId xmlns:a16="http://schemas.microsoft.com/office/drawing/2014/main" id="{8333D2A5-CD68-4DDD-8916-56ADAF1B92A5}"/>
                </a:ext>
              </a:extLst>
            </p:cNvPr>
            <p:cNvSpPr/>
            <p:nvPr/>
          </p:nvSpPr>
          <p:spPr>
            <a:xfrm>
              <a:off x="4548931" y="3018133"/>
              <a:ext cx="1237654" cy="1237654"/>
            </a:xfrm>
            <a:custGeom>
              <a:avLst/>
              <a:gdLst>
                <a:gd name="connsiteX0" fmla="*/ 0 w 1237654"/>
                <a:gd name="connsiteY0" fmla="*/ 618827 h 1237654"/>
                <a:gd name="connsiteX1" fmla="*/ 618827 w 1237654"/>
                <a:gd name="connsiteY1" fmla="*/ 0 h 1237654"/>
                <a:gd name="connsiteX2" fmla="*/ 1237654 w 1237654"/>
                <a:gd name="connsiteY2" fmla="*/ 618827 h 1237654"/>
                <a:gd name="connsiteX3" fmla="*/ 618827 w 1237654"/>
                <a:gd name="connsiteY3" fmla="*/ 1237654 h 1237654"/>
                <a:gd name="connsiteX4" fmla="*/ 0 w 1237654"/>
                <a:gd name="connsiteY4" fmla="*/ 618827 h 123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654" h="1237654">
                  <a:moveTo>
                    <a:pt x="0" y="618827"/>
                  </a:moveTo>
                  <a:cubicBezTo>
                    <a:pt x="0" y="277058"/>
                    <a:pt x="277058" y="0"/>
                    <a:pt x="618827" y="0"/>
                  </a:cubicBezTo>
                  <a:cubicBezTo>
                    <a:pt x="960596" y="0"/>
                    <a:pt x="1237654" y="277058"/>
                    <a:pt x="1237654" y="618827"/>
                  </a:cubicBezTo>
                  <a:cubicBezTo>
                    <a:pt x="1237654" y="960596"/>
                    <a:pt x="960596" y="1237654"/>
                    <a:pt x="618827" y="1237654"/>
                  </a:cubicBezTo>
                  <a:cubicBezTo>
                    <a:pt x="277058" y="1237654"/>
                    <a:pt x="0" y="960596"/>
                    <a:pt x="0" y="618827"/>
                  </a:cubicBezTo>
                  <a:close/>
                </a:path>
              </a:pathLst>
            </a:custGeom>
            <a:grp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6490" tIns="196490" rIns="196490" bIns="19649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kern="1200" dirty="0">
                  <a:latin typeface="Catamaran Thin"/>
                </a:rPr>
                <a:t>ASYNC</a:t>
              </a:r>
              <a:endParaRPr lang="en-US" sz="2000" b="0" kern="1200" dirty="0">
                <a:latin typeface="Catamaran Thin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48D5CF-702D-4903-8EDE-27790C10BB2E}"/>
              </a:ext>
            </a:extLst>
          </p:cNvPr>
          <p:cNvGrpSpPr/>
          <p:nvPr/>
        </p:nvGrpSpPr>
        <p:grpSpPr>
          <a:xfrm>
            <a:off x="7675855" y="1888727"/>
            <a:ext cx="3094136" cy="2163731"/>
            <a:chOff x="7797775" y="2555095"/>
            <a:chExt cx="3094136" cy="2163731"/>
          </a:xfrm>
          <a:solidFill>
            <a:schemeClr val="accent1">
              <a:lumMod val="75000"/>
            </a:schemeClr>
          </a:solidFill>
        </p:grpSpPr>
        <p:sp>
          <p:nvSpPr>
            <p:cNvPr id="16" name="Freeform: Shape 15" title="Step 3 - task description">
              <a:extLst>
                <a:ext uri="{FF2B5EF4-FFF2-40B4-BE49-F238E27FC236}">
                  <a16:creationId xmlns:a16="http://schemas.microsoft.com/office/drawing/2014/main" id="{A908378C-975C-4B04-BF59-E1DD8E156712}"/>
                </a:ext>
              </a:extLst>
            </p:cNvPr>
            <p:cNvSpPr/>
            <p:nvPr/>
          </p:nvSpPr>
          <p:spPr>
            <a:xfrm>
              <a:off x="8416602" y="2555095"/>
              <a:ext cx="2475309" cy="2163731"/>
            </a:xfrm>
            <a:custGeom>
              <a:avLst/>
              <a:gdLst>
                <a:gd name="connsiteX0" fmla="*/ 0 w 2475309"/>
                <a:gd name="connsiteY0" fmla="*/ 324560 h 2163731"/>
                <a:gd name="connsiteX1" fmla="*/ 1393444 w 2475309"/>
                <a:gd name="connsiteY1" fmla="*/ 324560 h 2163731"/>
                <a:gd name="connsiteX2" fmla="*/ 1393444 w 2475309"/>
                <a:gd name="connsiteY2" fmla="*/ 0 h 2163731"/>
                <a:gd name="connsiteX3" fmla="*/ 2475309 w 2475309"/>
                <a:gd name="connsiteY3" fmla="*/ 1081866 h 2163731"/>
                <a:gd name="connsiteX4" fmla="*/ 1393444 w 2475309"/>
                <a:gd name="connsiteY4" fmla="*/ 2163731 h 2163731"/>
                <a:gd name="connsiteX5" fmla="*/ 1393444 w 2475309"/>
                <a:gd name="connsiteY5" fmla="*/ 1839171 h 2163731"/>
                <a:gd name="connsiteX6" fmla="*/ 0 w 2475309"/>
                <a:gd name="connsiteY6" fmla="*/ 1839171 h 2163731"/>
                <a:gd name="connsiteX7" fmla="*/ 0 w 2475309"/>
                <a:gd name="connsiteY7" fmla="*/ 324560 h 216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5309" h="2163731">
                  <a:moveTo>
                    <a:pt x="0" y="324560"/>
                  </a:moveTo>
                  <a:lnTo>
                    <a:pt x="1393444" y="324560"/>
                  </a:lnTo>
                  <a:lnTo>
                    <a:pt x="1393444" y="0"/>
                  </a:lnTo>
                  <a:lnTo>
                    <a:pt x="2475309" y="1081866"/>
                  </a:lnTo>
                  <a:lnTo>
                    <a:pt x="1393444" y="2163731"/>
                  </a:lnTo>
                  <a:lnTo>
                    <a:pt x="1393444" y="1839171"/>
                  </a:lnTo>
                  <a:lnTo>
                    <a:pt x="0" y="1839171"/>
                  </a:lnTo>
                  <a:lnTo>
                    <a:pt x="0" y="324560"/>
                  </a:lnTo>
                  <a:close/>
                </a:path>
              </a:pathLst>
            </a:custGeom>
            <a:grp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9467" tIns="334720" rIns="670089" bIns="3347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Catamaran Thin"/>
                </a:rPr>
                <a:t>Ranges Overloads </a:t>
              </a:r>
              <a:r>
                <a:rPr lang="en-US" sz="1600" kern="1200" dirty="0">
                  <a:solidFill>
                    <a:schemeClr val="bg1"/>
                  </a:solidFill>
                  <a:latin typeface="Catamaran Thin"/>
                </a:rPr>
                <a:t>(</a:t>
              </a:r>
              <a:r>
                <a:rPr lang="en-US" sz="1600" i="1" kern="1200" dirty="0">
                  <a:solidFill>
                    <a:schemeClr val="bg1"/>
                  </a:solidFill>
                  <a:latin typeface="Catamaran Thin"/>
                </a:rPr>
                <a:t>ongoing</a:t>
              </a:r>
              <a:r>
                <a:rPr lang="en-US" sz="1600" kern="1200" dirty="0">
                  <a:solidFill>
                    <a:schemeClr val="bg1"/>
                  </a:solidFill>
                  <a:latin typeface="Catamaran Thin"/>
                </a:rPr>
                <a:t>)</a:t>
              </a:r>
              <a:endParaRPr lang="en-US" sz="2000" kern="1200" dirty="0">
                <a:solidFill>
                  <a:schemeClr val="bg1"/>
                </a:solidFill>
                <a:latin typeface="Catamaran Thin"/>
              </a:endParaRPr>
            </a:p>
          </p:txBody>
        </p:sp>
        <p:sp>
          <p:nvSpPr>
            <p:cNvPr id="17" name="Freeform: Shape 16" title="Step 3 title">
              <a:extLst>
                <a:ext uri="{FF2B5EF4-FFF2-40B4-BE49-F238E27FC236}">
                  <a16:creationId xmlns:a16="http://schemas.microsoft.com/office/drawing/2014/main" id="{09E3BC64-C63D-448F-AE82-A570CCCC11C6}"/>
                </a:ext>
              </a:extLst>
            </p:cNvPr>
            <p:cNvSpPr/>
            <p:nvPr/>
          </p:nvSpPr>
          <p:spPr>
            <a:xfrm>
              <a:off x="7797775" y="3018133"/>
              <a:ext cx="1237654" cy="1237654"/>
            </a:xfrm>
            <a:custGeom>
              <a:avLst/>
              <a:gdLst>
                <a:gd name="connsiteX0" fmla="*/ 0 w 1237654"/>
                <a:gd name="connsiteY0" fmla="*/ 618827 h 1237654"/>
                <a:gd name="connsiteX1" fmla="*/ 618827 w 1237654"/>
                <a:gd name="connsiteY1" fmla="*/ 0 h 1237654"/>
                <a:gd name="connsiteX2" fmla="*/ 1237654 w 1237654"/>
                <a:gd name="connsiteY2" fmla="*/ 618827 h 1237654"/>
                <a:gd name="connsiteX3" fmla="*/ 618827 w 1237654"/>
                <a:gd name="connsiteY3" fmla="*/ 1237654 h 1237654"/>
                <a:gd name="connsiteX4" fmla="*/ 0 w 1237654"/>
                <a:gd name="connsiteY4" fmla="*/ 618827 h 123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7654" h="1237654">
                  <a:moveTo>
                    <a:pt x="0" y="618827"/>
                  </a:moveTo>
                  <a:cubicBezTo>
                    <a:pt x="0" y="277058"/>
                    <a:pt x="277058" y="0"/>
                    <a:pt x="618827" y="0"/>
                  </a:cubicBezTo>
                  <a:cubicBezTo>
                    <a:pt x="960596" y="0"/>
                    <a:pt x="1237654" y="277058"/>
                    <a:pt x="1237654" y="618827"/>
                  </a:cubicBezTo>
                  <a:cubicBezTo>
                    <a:pt x="1237654" y="960596"/>
                    <a:pt x="960596" y="1237654"/>
                    <a:pt x="618827" y="1237654"/>
                  </a:cubicBezTo>
                  <a:cubicBezTo>
                    <a:pt x="277058" y="1237654"/>
                    <a:pt x="0" y="960596"/>
                    <a:pt x="0" y="618827"/>
                  </a:cubicBezTo>
                  <a:close/>
                </a:path>
              </a:pathLst>
            </a:custGeom>
            <a:grp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950" tIns="193950" rIns="193950" bIns="19395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solidFill>
                    <a:schemeClr val="bg1"/>
                  </a:solidFill>
                  <a:latin typeface="Catamaran Thin"/>
                </a:rPr>
                <a:t>RANGES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3C8BA-7987-4F63-9228-A784F06B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B39A0F-0B07-4F9A-936F-176B2868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98" y="304365"/>
            <a:ext cx="8338882" cy="978687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atamaran Thin"/>
              </a:rPr>
              <a:t>HPX Algorithms Support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F13B9-668C-4719-8D58-65FD152B52F6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22" name="Picture 21" descr="Logo, company name&#10;&#10;Description automatically generated">
              <a:extLst>
                <a:ext uri="{FF2B5EF4-FFF2-40B4-BE49-F238E27FC236}">
                  <a16:creationId xmlns:a16="http://schemas.microsoft.com/office/drawing/2014/main" id="{F788276F-37F7-4EDC-B574-682C3CDC3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CC2CF7-257B-4E35-A671-F2E8222BC134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86D0BF1-D14C-4010-A29F-BC583EFC3B50}"/>
              </a:ext>
            </a:extLst>
          </p:cNvPr>
          <p:cNvSpPr txBox="1"/>
          <p:nvPr/>
        </p:nvSpPr>
        <p:spPr>
          <a:xfrm>
            <a:off x="1168423" y="4236827"/>
            <a:ext cx="3248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(par,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48C96B-A1CA-4641-AA18-AC604C516D41}"/>
              </a:ext>
            </a:extLst>
          </p:cNvPr>
          <p:cNvSpPr txBox="1"/>
          <p:nvPr/>
        </p:nvSpPr>
        <p:spPr>
          <a:xfrm>
            <a:off x="1168424" y="4236827"/>
            <a:ext cx="618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DCDF9F-E718-4EF6-AE4D-F755AB4459D7}"/>
              </a:ext>
            </a:extLst>
          </p:cNvPr>
          <p:cNvSpPr txBox="1"/>
          <p:nvPr/>
        </p:nvSpPr>
        <p:spPr>
          <a:xfrm>
            <a:off x="1168422" y="4236827"/>
            <a:ext cx="686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endParaRPr lang="en-US" dirty="0">
              <a:solidFill>
                <a:srgbClr val="267F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68A251-094D-416E-88B5-C603D4B210EB}"/>
              </a:ext>
            </a:extLst>
          </p:cNvPr>
          <p:cNvSpPr txBox="1"/>
          <p:nvPr/>
        </p:nvSpPr>
        <p:spPr>
          <a:xfrm>
            <a:off x="4417267" y="5163148"/>
            <a:ext cx="3258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hpx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(par(task),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A36C95-1717-4584-A51E-5A23EA862588}"/>
              </a:ext>
            </a:extLst>
          </p:cNvPr>
          <p:cNvSpPr txBox="1"/>
          <p:nvPr/>
        </p:nvSpPr>
        <p:spPr>
          <a:xfrm>
            <a:off x="7597380" y="4247738"/>
            <a:ext cx="3822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hpx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::ranges::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(v);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//or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B48887-F57C-4003-81AE-530489F9E2A4}"/>
              </a:ext>
            </a:extLst>
          </p:cNvPr>
          <p:cNvSpPr txBox="1"/>
          <p:nvPr/>
        </p:nvSpPr>
        <p:spPr>
          <a:xfrm>
            <a:off x="7607125" y="4606159"/>
            <a:ext cx="3416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hpx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::ranges::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v.begin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15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9" grpId="1"/>
      <p:bldP spid="31" grpId="0"/>
      <p:bldP spid="32" grpId="0"/>
      <p:bldP spid="34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394;p46">
            <a:extLst>
              <a:ext uri="{FF2B5EF4-FFF2-40B4-BE49-F238E27FC236}">
                <a16:creationId xmlns:a16="http://schemas.microsoft.com/office/drawing/2014/main" id="{700FB18A-03D8-448B-AF51-79E5B5655EA8}"/>
              </a:ext>
            </a:extLst>
          </p:cNvPr>
          <p:cNvCxnSpPr>
            <a:cxnSpLocks/>
          </p:cNvCxnSpPr>
          <p:nvPr/>
        </p:nvCxnSpPr>
        <p:spPr>
          <a:xfrm>
            <a:off x="6933932" y="1730368"/>
            <a:ext cx="0" cy="3914775"/>
          </a:xfrm>
          <a:prstGeom prst="straightConnector1">
            <a:avLst/>
          </a:prstGeom>
          <a:noFill/>
          <a:ln w="19050" cap="flat" cmpd="sng">
            <a:solidFill>
              <a:srgbClr val="D463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396;p46">
            <a:extLst>
              <a:ext uri="{FF2B5EF4-FFF2-40B4-BE49-F238E27FC236}">
                <a16:creationId xmlns:a16="http://schemas.microsoft.com/office/drawing/2014/main" id="{8DEB9DC8-B327-4AAE-874D-417C016D0E9F}"/>
              </a:ext>
            </a:extLst>
          </p:cNvPr>
          <p:cNvSpPr txBox="1">
            <a:spLocks noGrp="1"/>
          </p:cNvSpPr>
          <p:nvPr/>
        </p:nvSpPr>
        <p:spPr>
          <a:xfrm>
            <a:off x="5787767" y="1381594"/>
            <a:ext cx="740781" cy="106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Catamaran Thin"/>
              </a:rPr>
              <a:t>STL</a:t>
            </a:r>
            <a:endParaRPr sz="3200" dirty="0">
              <a:latin typeface="Catamaran Thin"/>
            </a:endParaRPr>
          </a:p>
        </p:txBody>
      </p:sp>
      <p:sp>
        <p:nvSpPr>
          <p:cNvPr id="5" name="Google Shape;398;p46">
            <a:extLst>
              <a:ext uri="{FF2B5EF4-FFF2-40B4-BE49-F238E27FC236}">
                <a16:creationId xmlns:a16="http://schemas.microsoft.com/office/drawing/2014/main" id="{0C51833F-E0BA-4732-962B-718AC014150F}"/>
              </a:ext>
            </a:extLst>
          </p:cNvPr>
          <p:cNvSpPr txBox="1">
            <a:spLocks noGrp="1"/>
          </p:cNvSpPr>
          <p:nvPr/>
        </p:nvSpPr>
        <p:spPr>
          <a:xfrm>
            <a:off x="2870977" y="2117041"/>
            <a:ext cx="3657572" cy="147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tamaran Thin"/>
              </a:rPr>
              <a:t>Out of the box algorithms and data structures</a:t>
            </a:r>
            <a:endParaRPr sz="2000" dirty="0">
              <a:latin typeface="Catamaran Thin"/>
            </a:endParaRPr>
          </a:p>
        </p:txBody>
      </p:sp>
      <p:sp>
        <p:nvSpPr>
          <p:cNvPr id="6" name="Google Shape;399;p46">
            <a:extLst>
              <a:ext uri="{FF2B5EF4-FFF2-40B4-BE49-F238E27FC236}">
                <a16:creationId xmlns:a16="http://schemas.microsoft.com/office/drawing/2014/main" id="{940645F4-6633-4F0D-B176-2A5D9392DDB8}"/>
              </a:ext>
            </a:extLst>
          </p:cNvPr>
          <p:cNvSpPr txBox="1">
            <a:spLocks noGrp="1"/>
          </p:cNvSpPr>
          <p:nvPr/>
        </p:nvSpPr>
        <p:spPr>
          <a:xfrm>
            <a:off x="1867849" y="2759124"/>
            <a:ext cx="2733954" cy="8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tamaran Thin"/>
              </a:rPr>
              <a:t>Composability</a:t>
            </a:r>
            <a:endParaRPr sz="3200" dirty="0">
              <a:latin typeface="Catamaran Thin"/>
            </a:endParaRPr>
          </a:p>
        </p:txBody>
      </p:sp>
      <p:sp>
        <p:nvSpPr>
          <p:cNvPr id="7" name="Google Shape;400;p46">
            <a:extLst>
              <a:ext uri="{FF2B5EF4-FFF2-40B4-BE49-F238E27FC236}">
                <a16:creationId xmlns:a16="http://schemas.microsoft.com/office/drawing/2014/main" id="{0FCA8EA6-3561-4B9A-B780-2832CC233517}"/>
              </a:ext>
            </a:extLst>
          </p:cNvPr>
          <p:cNvSpPr txBox="1">
            <a:spLocks noGrp="1"/>
          </p:cNvSpPr>
          <p:nvPr/>
        </p:nvSpPr>
        <p:spPr>
          <a:xfrm>
            <a:off x="1867848" y="3373605"/>
            <a:ext cx="2869613" cy="11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Coding multiple sequencies is still inconvenient</a:t>
            </a:r>
            <a:endParaRPr sz="2000" dirty="0"/>
          </a:p>
        </p:txBody>
      </p:sp>
      <p:sp>
        <p:nvSpPr>
          <p:cNvPr id="8" name="Google Shape;401;p46">
            <a:extLst>
              <a:ext uri="{FF2B5EF4-FFF2-40B4-BE49-F238E27FC236}">
                <a16:creationId xmlns:a16="http://schemas.microsoft.com/office/drawing/2014/main" id="{B4DE7530-2200-434A-842B-920AD42160C9}"/>
              </a:ext>
            </a:extLst>
          </p:cNvPr>
          <p:cNvSpPr txBox="1">
            <a:spLocks noGrp="1"/>
          </p:cNvSpPr>
          <p:nvPr/>
        </p:nvSpPr>
        <p:spPr>
          <a:xfrm>
            <a:off x="3244990" y="4057944"/>
            <a:ext cx="2987486" cy="106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tamaran Thin"/>
              </a:rPr>
              <a:t>Performance</a:t>
            </a:r>
            <a:endParaRPr sz="3200" dirty="0"/>
          </a:p>
        </p:txBody>
      </p:sp>
      <p:sp>
        <p:nvSpPr>
          <p:cNvPr id="9" name="Google Shape;402;p46">
            <a:extLst>
              <a:ext uri="{FF2B5EF4-FFF2-40B4-BE49-F238E27FC236}">
                <a16:creationId xmlns:a16="http://schemas.microsoft.com/office/drawing/2014/main" id="{376F7883-48E8-42C1-B0F4-6871BFDE414A}"/>
              </a:ext>
            </a:extLst>
          </p:cNvPr>
          <p:cNvSpPr txBox="1">
            <a:spLocks noGrp="1"/>
          </p:cNvSpPr>
          <p:nvPr/>
        </p:nvSpPr>
        <p:spPr>
          <a:xfrm>
            <a:off x="3019178" y="4757779"/>
            <a:ext cx="3331914" cy="147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/>
            <a:r>
              <a:rPr lang="en-US" sz="2000" dirty="0">
                <a:latin typeface="Catamaran Thin"/>
              </a:rPr>
              <a:t>Both concurrent and asynchronous parallelism with large scaling support for millions of threads</a:t>
            </a:r>
            <a:endParaRPr sz="2000" dirty="0">
              <a:latin typeface="Catamaran Thin"/>
            </a:endParaRPr>
          </a:p>
        </p:txBody>
      </p:sp>
      <p:sp>
        <p:nvSpPr>
          <p:cNvPr id="10" name="Google Shape;403;p46">
            <a:extLst>
              <a:ext uri="{FF2B5EF4-FFF2-40B4-BE49-F238E27FC236}">
                <a16:creationId xmlns:a16="http://schemas.microsoft.com/office/drawing/2014/main" id="{B43C1BF9-0A4C-4B71-925C-6A072F43AF5E}"/>
              </a:ext>
            </a:extLst>
          </p:cNvPr>
          <p:cNvSpPr txBox="1">
            <a:spLocks noGrp="1"/>
          </p:cNvSpPr>
          <p:nvPr/>
        </p:nvSpPr>
        <p:spPr>
          <a:xfrm>
            <a:off x="7209217" y="3082123"/>
            <a:ext cx="2741670" cy="8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Performant Composability</a:t>
            </a:r>
          </a:p>
        </p:txBody>
      </p:sp>
      <p:sp>
        <p:nvSpPr>
          <p:cNvPr id="11" name="Google Shape;404;p46">
            <a:extLst>
              <a:ext uri="{FF2B5EF4-FFF2-40B4-BE49-F238E27FC236}">
                <a16:creationId xmlns:a16="http://schemas.microsoft.com/office/drawing/2014/main" id="{8534C715-B978-4D7C-A34B-6BB91BEBE9BA}"/>
              </a:ext>
            </a:extLst>
          </p:cNvPr>
          <p:cNvSpPr txBox="1">
            <a:spLocks noGrp="1"/>
          </p:cNvSpPr>
          <p:nvPr/>
        </p:nvSpPr>
        <p:spPr>
          <a:xfrm>
            <a:off x="7228438" y="3904630"/>
            <a:ext cx="2869613" cy="11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Immediate effect of lack of composability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138449-D6B1-49BB-8D83-1CCC417E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0309" y="6288393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4D68D-AB2F-41EA-9A10-2BD67B0682EF}"/>
              </a:ext>
            </a:extLst>
          </p:cNvPr>
          <p:cNvSpPr txBox="1"/>
          <p:nvPr/>
        </p:nvSpPr>
        <p:spPr>
          <a:xfrm>
            <a:off x="1952534" y="285963"/>
            <a:ext cx="8988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Livvic"/>
              </a:rPr>
              <a:t>In C++20 with HPX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74054-6330-4EBF-BF91-3E2EC644C70C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7" name="Picture 16" descr="Logo, company name&#10;&#10;Description automatically generated">
              <a:extLst>
                <a:ext uri="{FF2B5EF4-FFF2-40B4-BE49-F238E27FC236}">
                  <a16:creationId xmlns:a16="http://schemas.microsoft.com/office/drawing/2014/main" id="{84199B52-2E69-4827-A0DE-8E6C9AE3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2B1C14-4933-49E2-B1A8-2E09D91BF47F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747843-33BB-4AF6-83E3-FEB0928557D5}"/>
              </a:ext>
            </a:extLst>
          </p:cNvPr>
          <p:cNvSpPr txBox="1"/>
          <p:nvPr/>
        </p:nvSpPr>
        <p:spPr>
          <a:xfrm>
            <a:off x="6049097" y="4288160"/>
            <a:ext cx="6690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>
                <a:solidFill>
                  <a:schemeClr val="bg1">
                    <a:lumMod val="75000"/>
                  </a:schemeClr>
                </a:solidFill>
                <a:latin typeface="Catamaran Thin"/>
              </a:rPr>
              <a:t>(?)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Catamaran Thin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490696-A6B3-4F09-A089-5DCC6F130D81}"/>
              </a:ext>
            </a:extLst>
          </p:cNvPr>
          <p:cNvSpPr txBox="1"/>
          <p:nvPr/>
        </p:nvSpPr>
        <p:spPr>
          <a:xfrm>
            <a:off x="6032816" y="4304661"/>
            <a:ext cx="6690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>
                <a:solidFill>
                  <a:schemeClr val="bg1">
                    <a:lumMod val="75000"/>
                  </a:schemeClr>
                </a:solidFill>
                <a:latin typeface="Catamaran Thin"/>
              </a:rPr>
              <a:t>!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Catamaran Thin"/>
            </a:endParaRPr>
          </a:p>
        </p:txBody>
      </p:sp>
      <p:sp>
        <p:nvSpPr>
          <p:cNvPr id="30" name="Google Shape;402;p46">
            <a:extLst>
              <a:ext uri="{FF2B5EF4-FFF2-40B4-BE49-F238E27FC236}">
                <a16:creationId xmlns:a16="http://schemas.microsoft.com/office/drawing/2014/main" id="{32CFE81C-4580-4D51-B300-CDFE859F3A65}"/>
              </a:ext>
            </a:extLst>
          </p:cNvPr>
          <p:cNvSpPr txBox="1">
            <a:spLocks noGrp="1"/>
          </p:cNvSpPr>
          <p:nvPr/>
        </p:nvSpPr>
        <p:spPr>
          <a:xfrm>
            <a:off x="2986671" y="4768798"/>
            <a:ext cx="3657572" cy="118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tamaran Thin"/>
              </a:rPr>
              <a:t>Simple execution policy overloads that automatically parallelize our sequencies</a:t>
            </a:r>
            <a:endParaRPr sz="2000" dirty="0">
              <a:latin typeface="Catamaran Thi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2F924B-70CE-4C30-98F7-27E1CE1961D9}"/>
              </a:ext>
            </a:extLst>
          </p:cNvPr>
          <p:cNvSpPr txBox="1"/>
          <p:nvPr/>
        </p:nvSpPr>
        <p:spPr>
          <a:xfrm>
            <a:off x="268010" y="4330470"/>
            <a:ext cx="1046440" cy="13128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have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E16895-FC12-4E1E-B4B0-98E38DE4F224}"/>
              </a:ext>
            </a:extLst>
          </p:cNvPr>
          <p:cNvSpPr txBox="1"/>
          <p:nvPr/>
        </p:nvSpPr>
        <p:spPr>
          <a:xfrm>
            <a:off x="10537754" y="1730368"/>
            <a:ext cx="1046440" cy="215237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don’t have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77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29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750" dirty="0"/>
              <a:t>03. PARALLEL RANGES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2C307-3943-4D3E-A526-681FACCDC22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46D93563-3137-4F94-AC4B-93AAA373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DC26C9-A2B3-487B-896A-E7A34F8F29EB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52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Who’s Giannis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DEAF3-DB73-44CC-B4A9-69A3511625CA}"/>
              </a:ext>
            </a:extLst>
          </p:cNvPr>
          <p:cNvSpPr txBox="1"/>
          <p:nvPr/>
        </p:nvSpPr>
        <p:spPr>
          <a:xfrm>
            <a:off x="1295400" y="2135528"/>
            <a:ext cx="789023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Catamaran Thin"/>
              </a:rPr>
              <a:t>ECE undergraduate from Greece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sz="2000" dirty="0">
              <a:latin typeface="Catamaran Thin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Catamaran Thin"/>
              </a:rPr>
              <a:t>STE||AR GROUP member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sz="2000" dirty="0">
              <a:latin typeface="Catamaran Thin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Catamaran Thin"/>
              </a:rPr>
              <a:t>Active Open-Source Contributor at HPX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sz="2000" dirty="0">
              <a:latin typeface="Catamaran Thin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Catamaran Thin"/>
              </a:rPr>
              <a:t>Currently working on adapting C++ Parallel Algorithms to C++20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61D6E1F-CCA0-4452-B909-A59BB4265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" b="14055"/>
          <a:stretch/>
        </p:blipFill>
        <p:spPr>
          <a:xfrm>
            <a:off x="9514901" y="503853"/>
            <a:ext cx="1517602" cy="1517602"/>
          </a:xfrm>
          <a:prstGeom prst="ellipse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D73121-42E3-48EC-9044-8E656DAD92F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D9AB08B6-798C-4FA6-8027-52B3EE7F3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CCA633-DA37-432B-910D-277A9829998C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04EFEDC-7BC0-4697-BFB2-5223870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7834"/>
            <a:ext cx="2877105" cy="1142385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Stage 0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tamaran Thin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84705A-A17D-4858-93B7-C1C7F3FA55E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55754295-EADA-4529-8BBB-1D0CD9D14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B5F644-B556-41BE-8531-5776BEF31521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F3A26ACA-9828-497B-B7F0-C1DD31C42EE5}"/>
              </a:ext>
            </a:extLst>
          </p:cNvPr>
          <p:cNvSpPr txBox="1"/>
          <p:nvPr/>
        </p:nvSpPr>
        <p:spPr>
          <a:xfrm>
            <a:off x="5594965" y="3591597"/>
            <a:ext cx="3822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hpx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::ranges::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A37C04DC-6D7F-4FBC-837F-E7BC1FA724D9}"/>
              </a:ext>
            </a:extLst>
          </p:cNvPr>
          <p:cNvSpPr txBox="1"/>
          <p:nvPr/>
        </p:nvSpPr>
        <p:spPr>
          <a:xfrm>
            <a:off x="8234612" y="4912179"/>
            <a:ext cx="3416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hpx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::ranges::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v.begin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sentinel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D3CCCEA6-DCB9-497B-B90B-EF824998294B}"/>
              </a:ext>
            </a:extLst>
          </p:cNvPr>
          <p:cNvCxnSpPr>
            <a:cxnSpLocks/>
            <a:stCxn id="158" idx="0"/>
            <a:endCxn id="159" idx="0"/>
          </p:cNvCxnSpPr>
          <p:nvPr/>
        </p:nvCxnSpPr>
        <p:spPr>
          <a:xfrm rot="16200000" flipH="1">
            <a:off x="8064225" y="3033567"/>
            <a:ext cx="1320582" cy="2436643"/>
          </a:xfrm>
          <a:prstGeom prst="curvedConnector3">
            <a:avLst>
              <a:gd name="adj1" fmla="val -10501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DFCDA1B4-2D9D-4F5F-9244-F392D994EDA9}"/>
              </a:ext>
            </a:extLst>
          </p:cNvPr>
          <p:cNvSpPr txBox="1"/>
          <p:nvPr/>
        </p:nvSpPr>
        <p:spPr>
          <a:xfrm>
            <a:off x="6737336" y="1685695"/>
            <a:ext cx="3974360" cy="707886"/>
          </a:xfrm>
          <a:prstGeom prst="rect">
            <a:avLst/>
          </a:prstGeom>
          <a:solidFill>
            <a:srgbClr val="CE503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tamaran Thin"/>
              </a:rPr>
              <a:t>Simple ranges APIs – No Execution Policy</a:t>
            </a:r>
          </a:p>
        </p:txBody>
      </p:sp>
      <p:grpSp>
        <p:nvGrpSpPr>
          <p:cNvPr id="202" name="Google Shape;952;p55">
            <a:extLst>
              <a:ext uri="{FF2B5EF4-FFF2-40B4-BE49-F238E27FC236}">
                <a16:creationId xmlns:a16="http://schemas.microsoft.com/office/drawing/2014/main" id="{7DDC473B-BCFD-4B77-B67B-EBDCF13382B6}"/>
              </a:ext>
            </a:extLst>
          </p:cNvPr>
          <p:cNvGrpSpPr/>
          <p:nvPr/>
        </p:nvGrpSpPr>
        <p:grpSpPr>
          <a:xfrm>
            <a:off x="1312489" y="3803377"/>
            <a:ext cx="2423005" cy="1762803"/>
            <a:chOff x="4427350" y="850800"/>
            <a:chExt cx="258950" cy="209025"/>
          </a:xfrm>
        </p:grpSpPr>
        <p:sp>
          <p:nvSpPr>
            <p:cNvPr id="203" name="Google Shape;953;p55">
              <a:extLst>
                <a:ext uri="{FF2B5EF4-FFF2-40B4-BE49-F238E27FC236}">
                  <a16:creationId xmlns:a16="http://schemas.microsoft.com/office/drawing/2014/main" id="{24BB1D99-0473-41F0-A2A7-18F843B676ED}"/>
                </a:ext>
              </a:extLst>
            </p:cNvPr>
            <p:cNvSpPr/>
            <p:nvPr/>
          </p:nvSpPr>
          <p:spPr>
            <a:xfrm>
              <a:off x="4427350" y="893175"/>
              <a:ext cx="179975" cy="166650"/>
            </a:xfrm>
            <a:custGeom>
              <a:avLst/>
              <a:gdLst/>
              <a:ahLst/>
              <a:cxnLst/>
              <a:rect l="l" t="t" r="r" b="b"/>
              <a:pathLst>
                <a:path w="7199" h="6666" extrusionOk="0">
                  <a:moveTo>
                    <a:pt x="30" y="1"/>
                  </a:moveTo>
                  <a:lnTo>
                    <a:pt x="1" y="2453"/>
                  </a:lnTo>
                  <a:cubicBezTo>
                    <a:pt x="679" y="3398"/>
                    <a:pt x="1681" y="4271"/>
                    <a:pt x="2958" y="5006"/>
                  </a:cubicBezTo>
                  <a:lnTo>
                    <a:pt x="3181" y="5136"/>
                  </a:lnTo>
                  <a:lnTo>
                    <a:pt x="3261" y="5179"/>
                  </a:lnTo>
                  <a:lnTo>
                    <a:pt x="3412" y="5259"/>
                  </a:lnTo>
                  <a:lnTo>
                    <a:pt x="3506" y="5309"/>
                  </a:lnTo>
                  <a:lnTo>
                    <a:pt x="3650" y="5381"/>
                  </a:lnTo>
                  <a:lnTo>
                    <a:pt x="3751" y="5432"/>
                  </a:lnTo>
                  <a:lnTo>
                    <a:pt x="3888" y="5497"/>
                  </a:lnTo>
                  <a:lnTo>
                    <a:pt x="3996" y="5547"/>
                  </a:lnTo>
                  <a:lnTo>
                    <a:pt x="4133" y="5612"/>
                  </a:lnTo>
                  <a:lnTo>
                    <a:pt x="4249" y="5670"/>
                  </a:lnTo>
                  <a:lnTo>
                    <a:pt x="4386" y="5727"/>
                  </a:lnTo>
                  <a:lnTo>
                    <a:pt x="4509" y="5778"/>
                  </a:lnTo>
                  <a:lnTo>
                    <a:pt x="4646" y="5836"/>
                  </a:lnTo>
                  <a:lnTo>
                    <a:pt x="4768" y="5886"/>
                  </a:lnTo>
                  <a:lnTo>
                    <a:pt x="4912" y="5944"/>
                  </a:lnTo>
                  <a:lnTo>
                    <a:pt x="4920" y="5944"/>
                  </a:lnTo>
                  <a:lnTo>
                    <a:pt x="4948" y="5958"/>
                  </a:lnTo>
                  <a:cubicBezTo>
                    <a:pt x="5049" y="5994"/>
                    <a:pt x="5158" y="6038"/>
                    <a:pt x="5266" y="6074"/>
                  </a:cubicBezTo>
                  <a:lnTo>
                    <a:pt x="5360" y="6110"/>
                  </a:lnTo>
                  <a:cubicBezTo>
                    <a:pt x="5475" y="6153"/>
                    <a:pt x="5598" y="6203"/>
                    <a:pt x="5720" y="6240"/>
                  </a:cubicBezTo>
                  <a:lnTo>
                    <a:pt x="5735" y="6247"/>
                  </a:lnTo>
                  <a:cubicBezTo>
                    <a:pt x="5857" y="6283"/>
                    <a:pt x="5973" y="6319"/>
                    <a:pt x="6095" y="6362"/>
                  </a:cubicBezTo>
                  <a:lnTo>
                    <a:pt x="6189" y="6391"/>
                  </a:lnTo>
                  <a:cubicBezTo>
                    <a:pt x="6319" y="6427"/>
                    <a:pt x="6441" y="6463"/>
                    <a:pt x="6571" y="6499"/>
                  </a:cubicBezTo>
                  <a:cubicBezTo>
                    <a:pt x="6651" y="6528"/>
                    <a:pt x="6737" y="6550"/>
                    <a:pt x="6816" y="6571"/>
                  </a:cubicBezTo>
                  <a:lnTo>
                    <a:pt x="6867" y="6586"/>
                  </a:lnTo>
                  <a:cubicBezTo>
                    <a:pt x="6968" y="6615"/>
                    <a:pt x="7069" y="6636"/>
                    <a:pt x="7170" y="6665"/>
                  </a:cubicBezTo>
                  <a:lnTo>
                    <a:pt x="7199" y="4213"/>
                  </a:lnTo>
                  <a:lnTo>
                    <a:pt x="6910" y="4133"/>
                  </a:lnTo>
                  <a:lnTo>
                    <a:pt x="6853" y="4119"/>
                  </a:lnTo>
                  <a:lnTo>
                    <a:pt x="6607" y="4054"/>
                  </a:lnTo>
                  <a:cubicBezTo>
                    <a:pt x="6485" y="4018"/>
                    <a:pt x="6355" y="3975"/>
                    <a:pt x="6225" y="3939"/>
                  </a:cubicBezTo>
                  <a:lnTo>
                    <a:pt x="6131" y="3910"/>
                  </a:lnTo>
                  <a:cubicBezTo>
                    <a:pt x="6009" y="3874"/>
                    <a:pt x="5893" y="3831"/>
                    <a:pt x="5771" y="3795"/>
                  </a:cubicBezTo>
                  <a:lnTo>
                    <a:pt x="5756" y="3787"/>
                  </a:lnTo>
                  <a:cubicBezTo>
                    <a:pt x="5634" y="3744"/>
                    <a:pt x="5511" y="3701"/>
                    <a:pt x="5396" y="3657"/>
                  </a:cubicBezTo>
                  <a:lnTo>
                    <a:pt x="5302" y="3629"/>
                  </a:lnTo>
                  <a:cubicBezTo>
                    <a:pt x="5194" y="3585"/>
                    <a:pt x="5085" y="3549"/>
                    <a:pt x="4977" y="3506"/>
                  </a:cubicBezTo>
                  <a:lnTo>
                    <a:pt x="4941" y="3492"/>
                  </a:lnTo>
                  <a:lnTo>
                    <a:pt x="4804" y="3434"/>
                  </a:lnTo>
                  <a:lnTo>
                    <a:pt x="4682" y="3383"/>
                  </a:lnTo>
                  <a:lnTo>
                    <a:pt x="4545" y="3326"/>
                  </a:lnTo>
                  <a:lnTo>
                    <a:pt x="4422" y="3275"/>
                  </a:lnTo>
                  <a:lnTo>
                    <a:pt x="4285" y="3218"/>
                  </a:lnTo>
                  <a:lnTo>
                    <a:pt x="4170" y="3160"/>
                  </a:lnTo>
                  <a:lnTo>
                    <a:pt x="4032" y="3102"/>
                  </a:lnTo>
                  <a:lnTo>
                    <a:pt x="3924" y="3044"/>
                  </a:lnTo>
                  <a:lnTo>
                    <a:pt x="3787" y="2980"/>
                  </a:lnTo>
                  <a:lnTo>
                    <a:pt x="3679" y="2929"/>
                  </a:lnTo>
                  <a:cubicBezTo>
                    <a:pt x="3636" y="2907"/>
                    <a:pt x="3585" y="2879"/>
                    <a:pt x="3542" y="2857"/>
                  </a:cubicBezTo>
                  <a:lnTo>
                    <a:pt x="3448" y="2806"/>
                  </a:lnTo>
                  <a:cubicBezTo>
                    <a:pt x="3398" y="2778"/>
                    <a:pt x="3347" y="2749"/>
                    <a:pt x="3297" y="2727"/>
                  </a:cubicBezTo>
                  <a:lnTo>
                    <a:pt x="3217" y="2684"/>
                  </a:lnTo>
                  <a:lnTo>
                    <a:pt x="2994" y="2554"/>
                  </a:lnTo>
                  <a:cubicBezTo>
                    <a:pt x="1717" y="1818"/>
                    <a:pt x="715" y="946"/>
                    <a:pt x="30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54;p55">
              <a:extLst>
                <a:ext uri="{FF2B5EF4-FFF2-40B4-BE49-F238E27FC236}">
                  <a16:creationId xmlns:a16="http://schemas.microsoft.com/office/drawing/2014/main" id="{CB983835-940B-41AB-A268-59A0109742F8}"/>
                </a:ext>
              </a:extLst>
            </p:cNvPr>
            <p:cNvSpPr/>
            <p:nvPr/>
          </p:nvSpPr>
          <p:spPr>
            <a:xfrm>
              <a:off x="4427900" y="850800"/>
              <a:ext cx="258400" cy="147700"/>
            </a:xfrm>
            <a:custGeom>
              <a:avLst/>
              <a:gdLst/>
              <a:ahLst/>
              <a:cxnLst/>
              <a:rect l="l" t="t" r="r" b="b"/>
              <a:pathLst>
                <a:path w="10336" h="5908" extrusionOk="0">
                  <a:moveTo>
                    <a:pt x="7400" y="1"/>
                  </a:moveTo>
                  <a:lnTo>
                    <a:pt x="0" y="1696"/>
                  </a:lnTo>
                  <a:cubicBezTo>
                    <a:pt x="686" y="2641"/>
                    <a:pt x="1688" y="3513"/>
                    <a:pt x="2957" y="4249"/>
                  </a:cubicBezTo>
                  <a:cubicBezTo>
                    <a:pt x="4140" y="4934"/>
                    <a:pt x="5561" y="5497"/>
                    <a:pt x="7184" y="5908"/>
                  </a:cubicBezTo>
                  <a:lnTo>
                    <a:pt x="10336" y="1681"/>
                  </a:lnTo>
                  <a:cubicBezTo>
                    <a:pt x="9715" y="1530"/>
                    <a:pt x="9124" y="1299"/>
                    <a:pt x="8569" y="989"/>
                  </a:cubicBezTo>
                  <a:cubicBezTo>
                    <a:pt x="8122" y="737"/>
                    <a:pt x="7725" y="405"/>
                    <a:pt x="740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955;p55">
              <a:extLst>
                <a:ext uri="{FF2B5EF4-FFF2-40B4-BE49-F238E27FC236}">
                  <a16:creationId xmlns:a16="http://schemas.microsoft.com/office/drawing/2014/main" id="{071DF67B-F0A9-4F2A-8D0D-437D7DD38EDC}"/>
                </a:ext>
              </a:extLst>
            </p:cNvPr>
            <p:cNvSpPr/>
            <p:nvPr/>
          </p:nvSpPr>
          <p:spPr>
            <a:xfrm>
              <a:off x="4606775" y="892825"/>
              <a:ext cx="79525" cy="167000"/>
            </a:xfrm>
            <a:custGeom>
              <a:avLst/>
              <a:gdLst/>
              <a:ahLst/>
              <a:cxnLst/>
              <a:rect l="l" t="t" r="r" b="b"/>
              <a:pathLst>
                <a:path w="3181" h="6680" extrusionOk="0">
                  <a:moveTo>
                    <a:pt x="3181" y="0"/>
                  </a:moveTo>
                  <a:lnTo>
                    <a:pt x="29" y="4227"/>
                  </a:lnTo>
                  <a:lnTo>
                    <a:pt x="0" y="6679"/>
                  </a:lnTo>
                  <a:lnTo>
                    <a:pt x="3181" y="2467"/>
                  </a:lnTo>
                  <a:lnTo>
                    <a:pt x="318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053D1227-0B95-40FE-B839-051817E1061E}"/>
              </a:ext>
            </a:extLst>
          </p:cNvPr>
          <p:cNvSpPr txBox="1"/>
          <p:nvPr/>
        </p:nvSpPr>
        <p:spPr>
          <a:xfrm>
            <a:off x="1837120" y="3942871"/>
            <a:ext cx="1608672" cy="7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C++20 Conformance</a:t>
            </a:r>
          </a:p>
        </p:txBody>
      </p:sp>
    </p:spTree>
    <p:extLst>
      <p:ext uri="{BB962C8B-B14F-4D97-AF65-F5344CB8AC3E}">
        <p14:creationId xmlns:p14="http://schemas.microsoft.com/office/powerpoint/2010/main" val="396917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75" grpId="0" animBg="1"/>
      <p:bldP spid="20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7834"/>
            <a:ext cx="2877105" cy="1142385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Stage 1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tamaran Thi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2F4E7-D4AA-45B4-8880-133CAB867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84725"/>
            <a:ext cx="6557128" cy="365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/*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do_lambda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*/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C3EC48-EF6F-49F8-8027-2E294B48656B}"/>
              </a:ext>
            </a:extLst>
          </p:cNvPr>
          <p:cNvCxnSpPr>
            <a:cxnSpLocks/>
          </p:cNvCxnSpPr>
          <p:nvPr/>
        </p:nvCxnSpPr>
        <p:spPr>
          <a:xfrm flipH="1">
            <a:off x="1960775" y="2111069"/>
            <a:ext cx="1621411" cy="73582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67F247-86F9-4551-8BBB-1E47830F7C58}"/>
              </a:ext>
            </a:extLst>
          </p:cNvPr>
          <p:cNvCxnSpPr>
            <a:cxnSpLocks/>
          </p:cNvCxnSpPr>
          <p:nvPr/>
        </p:nvCxnSpPr>
        <p:spPr>
          <a:xfrm>
            <a:off x="5021344" y="2130190"/>
            <a:ext cx="1153213" cy="71670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364F79B-9E96-4E25-A468-76B87C443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349439"/>
              </p:ext>
            </p:extLst>
          </p:nvPr>
        </p:nvGraphicFramePr>
        <p:xfrm>
          <a:off x="1772240" y="2924979"/>
          <a:ext cx="4523109" cy="365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4261886276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4089564555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2876865932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3357138426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47176006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05532953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536666775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3350008941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2066755285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512787679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4130963861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913041819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880061209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404365546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091004937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568409112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3515827897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450109944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544127241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582180296"/>
                    </a:ext>
                  </a:extLst>
                </a:gridCol>
              </a:tblGrid>
              <a:tr h="2836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DD5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DD5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DD5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DD5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DD5C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EE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EE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EE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EE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E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51186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BEB9FF8-B37B-49E1-9E5A-ACA816CACA40}"/>
              </a:ext>
            </a:extLst>
          </p:cNvPr>
          <p:cNvSpPr txBox="1"/>
          <p:nvPr/>
        </p:nvSpPr>
        <p:spPr>
          <a:xfrm>
            <a:off x="446987" y="3766380"/>
            <a:ext cx="8253954" cy="1384995"/>
          </a:xfrm>
          <a:prstGeom prst="rect">
            <a:avLst/>
          </a:prstGeom>
          <a:solidFill>
            <a:srgbClr val="FEEDE8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result_type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ExPolicy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policy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rng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(policy, </a:t>
            </a:r>
            <a:r>
              <a:rPr lang="en-US" sz="14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1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rng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1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rng</a:t>
            </a:r>
            <a:r>
              <a:rPr lang="en-US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f);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81F017B-3C55-425F-8ED3-F6ED2F66EB5A}"/>
              </a:ext>
            </a:extLst>
          </p:cNvPr>
          <p:cNvCxnSpPr>
            <a:cxnSpLocks/>
          </p:cNvCxnSpPr>
          <p:nvPr/>
        </p:nvCxnSpPr>
        <p:spPr>
          <a:xfrm flipH="1" flipV="1">
            <a:off x="1960777" y="3368823"/>
            <a:ext cx="1741211" cy="106346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B42610-EA02-447B-AB57-64FE0F3BCCB8}"/>
              </a:ext>
            </a:extLst>
          </p:cNvPr>
          <p:cNvCxnSpPr>
            <a:cxnSpLocks/>
          </p:cNvCxnSpPr>
          <p:nvPr/>
        </p:nvCxnSpPr>
        <p:spPr>
          <a:xfrm flipV="1">
            <a:off x="6174557" y="3429001"/>
            <a:ext cx="2" cy="100328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F9B4B6F-1F20-4CD9-9979-6B5732BBBA61}"/>
              </a:ext>
            </a:extLst>
          </p:cNvPr>
          <p:cNvSpPr/>
          <p:nvPr/>
        </p:nvSpPr>
        <p:spPr>
          <a:xfrm>
            <a:off x="1960775" y="4387895"/>
            <a:ext cx="924464" cy="363984"/>
          </a:xfrm>
          <a:prstGeom prst="ellipse">
            <a:avLst/>
          </a:pr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567131-FD3E-4F89-8E37-4F8825D78FB9}"/>
              </a:ext>
            </a:extLst>
          </p:cNvPr>
          <p:cNvCxnSpPr>
            <a:stCxn id="14" idx="4"/>
          </p:cNvCxnSpPr>
          <p:nvPr/>
        </p:nvCxnSpPr>
        <p:spPr>
          <a:xfrm>
            <a:off x="2423007" y="4751879"/>
            <a:ext cx="379828" cy="545678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31F788-7224-4D7B-B6C2-EB6769B940F9}"/>
              </a:ext>
            </a:extLst>
          </p:cNvPr>
          <p:cNvSpPr txBox="1"/>
          <p:nvPr/>
        </p:nvSpPr>
        <p:spPr>
          <a:xfrm>
            <a:off x="2352629" y="5312900"/>
            <a:ext cx="2459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tamaran Thin"/>
              </a:rPr>
              <a:t>base implementation</a:t>
            </a:r>
          </a:p>
        </p:txBody>
      </p:sp>
      <p:sp>
        <p:nvSpPr>
          <p:cNvPr id="22" name="Google Shape;456;p45">
            <a:extLst>
              <a:ext uri="{FF2B5EF4-FFF2-40B4-BE49-F238E27FC236}">
                <a16:creationId xmlns:a16="http://schemas.microsoft.com/office/drawing/2014/main" id="{F89B4A11-1382-4887-A471-D1326846E1CC}"/>
              </a:ext>
            </a:extLst>
          </p:cNvPr>
          <p:cNvSpPr/>
          <p:nvPr/>
        </p:nvSpPr>
        <p:spPr>
          <a:xfrm>
            <a:off x="10459697" y="2111069"/>
            <a:ext cx="873805" cy="1528966"/>
          </a:xfrm>
          <a:prstGeom prst="rect">
            <a:avLst/>
          </a:prstGeom>
          <a:solidFill>
            <a:srgbClr val="E3DC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4EA22F-7501-4385-803A-1CAD45D1757B}"/>
              </a:ext>
            </a:extLst>
          </p:cNvPr>
          <p:cNvSpPr txBox="1"/>
          <p:nvPr/>
        </p:nvSpPr>
        <p:spPr>
          <a:xfrm>
            <a:off x="8854783" y="2416889"/>
            <a:ext cx="2329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Base implementation handles iterators of same type as input. Easy.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84705A-A17D-4858-93B7-C1C7F3FA55E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55754295-EADA-4529-8BBB-1D0CD9D14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B5F644-B556-41BE-8531-5776BEF31521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426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5" grpId="0" animBg="1"/>
      <p:bldP spid="14" grpId="0" animBg="1"/>
      <p:bldP spid="18" grpId="0"/>
      <p:bldP spid="22" grpId="0" animBg="1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364F79B-9E96-4E25-A468-76B87C443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621384"/>
              </p:ext>
            </p:extLst>
          </p:nvPr>
        </p:nvGraphicFramePr>
        <p:xfrm>
          <a:off x="3156904" y="5224012"/>
          <a:ext cx="4523109" cy="365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6380">
                  <a:extLst>
                    <a:ext uri="{9D8B030D-6E8A-4147-A177-3AD203B41FA5}">
                      <a16:colId xmlns:a16="http://schemas.microsoft.com/office/drawing/2014/main" val="4261886276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4089564555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2876865932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3357138426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47176006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05532953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536666775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3350008941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2066755285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512787679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4130963861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913041819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880061209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404365546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1091004937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568409112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3515827897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450109944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544127241"/>
                    </a:ext>
                  </a:extLst>
                </a:gridCol>
                <a:gridCol w="225091">
                  <a:extLst>
                    <a:ext uri="{9D8B030D-6E8A-4147-A177-3AD203B41FA5}">
                      <a16:colId xmlns:a16="http://schemas.microsoft.com/office/drawing/2014/main" val="582180296"/>
                    </a:ext>
                  </a:extLst>
                </a:gridCol>
              </a:tblGrid>
              <a:tr h="2836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EE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EE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EED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tamaran Thin"/>
                      </a:endParaRPr>
                    </a:p>
                  </a:txBody>
                  <a:tcPr>
                    <a:solidFill>
                      <a:srgbClr val="FE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tamaran Thin"/>
                        </a:rPr>
                        <a:t>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51186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BEB9FF8-B37B-49E1-9E5A-ACA816CACA40}"/>
              </a:ext>
            </a:extLst>
          </p:cNvPr>
          <p:cNvSpPr txBox="1"/>
          <p:nvPr/>
        </p:nvSpPr>
        <p:spPr>
          <a:xfrm>
            <a:off x="1210558" y="1784297"/>
            <a:ext cx="6965867" cy="1384995"/>
          </a:xfrm>
          <a:prstGeom prst="rect">
            <a:avLst/>
          </a:prstGeom>
          <a:solidFill>
            <a:srgbClr val="FEEDE8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endParaRPr lang="en-US" sz="1400" b="0" dirty="0">
              <a:solidFill>
                <a:srgbClr val="267F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result_type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ExPolicy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policy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iter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267F99"/>
                </a:solidFill>
                <a:latin typeface="Consolas" panose="020B0609020204030204" pitchFamily="49" charset="0"/>
              </a:rPr>
              <a:t>Sent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sent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base_impl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(policy, </a:t>
            </a:r>
            <a:r>
              <a:rPr lang="en-US" sz="1400" b="1" dirty="0" err="1">
                <a:latin typeface="Consolas" panose="020B0609020204030204" pitchFamily="49" charset="0"/>
              </a:rPr>
              <a:t>iter</a:t>
            </a:r>
            <a:r>
              <a:rPr lang="en-US" sz="1400" b="1" dirty="0">
                <a:latin typeface="Consolas" panose="020B0609020204030204" pitchFamily="49" charset="0"/>
              </a:rPr>
              <a:t>, sent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f);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}}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Google Shape;456;p45">
            <a:extLst>
              <a:ext uri="{FF2B5EF4-FFF2-40B4-BE49-F238E27FC236}">
                <a16:creationId xmlns:a16="http://schemas.microsoft.com/office/drawing/2014/main" id="{6670D886-BE78-47FC-A06E-3B2AEBA9D8B3}"/>
              </a:ext>
            </a:extLst>
          </p:cNvPr>
          <p:cNvSpPr/>
          <p:nvPr/>
        </p:nvSpPr>
        <p:spPr>
          <a:xfrm>
            <a:off x="10330738" y="1303465"/>
            <a:ext cx="873805" cy="3691482"/>
          </a:xfrm>
          <a:prstGeom prst="rect">
            <a:avLst/>
          </a:prstGeom>
          <a:solidFill>
            <a:srgbClr val="E3DC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64313-1F38-460B-B108-34C438AFAAC0}"/>
              </a:ext>
            </a:extLst>
          </p:cNvPr>
          <p:cNvSpPr txBox="1"/>
          <p:nvPr/>
        </p:nvSpPr>
        <p:spPr>
          <a:xfrm>
            <a:off x="8725824" y="1609285"/>
            <a:ext cx="23294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600" b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Enable the base implementation to accept </a:t>
            </a:r>
            <a:r>
              <a:rPr lang="en-US" sz="1600" b="1" dirty="0">
                <a:solidFill>
                  <a:schemeClr val="accent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different types </a:t>
            </a:r>
            <a:r>
              <a:rPr lang="en-US" sz="1600" b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for </a:t>
            </a:r>
            <a:r>
              <a:rPr lang="en-US" sz="1600" b="1" i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begin </a:t>
            </a:r>
            <a:r>
              <a:rPr lang="en-US" sz="1600" b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- </a:t>
            </a:r>
            <a:r>
              <a:rPr lang="en-US" sz="1600" b="1" i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end.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006518-038F-435E-BC5D-B79EEE0BC36B}"/>
              </a:ext>
            </a:extLst>
          </p:cNvPr>
          <p:cNvSpPr/>
          <p:nvPr/>
        </p:nvSpPr>
        <p:spPr>
          <a:xfrm>
            <a:off x="6096000" y="2454826"/>
            <a:ext cx="446202" cy="27337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44EB90-FC8A-423B-BC09-BB21AFF906C7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6194223" y="2728204"/>
            <a:ext cx="124878" cy="1111617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D549F2-2854-4694-9DD7-DC8E32ECAE7A}"/>
              </a:ext>
            </a:extLst>
          </p:cNvPr>
          <p:cNvSpPr txBox="1"/>
          <p:nvPr/>
        </p:nvSpPr>
        <p:spPr>
          <a:xfrm>
            <a:off x="8498437" y="3169292"/>
            <a:ext cx="24830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600" b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Create an end iterator by the sentinel, using </a:t>
            </a:r>
            <a:r>
              <a:rPr lang="en-US" sz="1600" b="1" i="1" dirty="0">
                <a:solidFill>
                  <a:schemeClr val="accent1">
                    <a:lumMod val="50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rPr>
              <a:t>ranges facilities</a:t>
            </a:r>
            <a:r>
              <a:rPr lang="en-US" sz="1600" b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 (advance, distance, next etc.).</a:t>
            </a:r>
            <a:endParaRPr lang="en-US" sz="1600" b="1" i="1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9EB30-728B-41C1-8177-3405C3F435F7}"/>
              </a:ext>
            </a:extLst>
          </p:cNvPr>
          <p:cNvSpPr txBox="1"/>
          <p:nvPr/>
        </p:nvSpPr>
        <p:spPr>
          <a:xfrm>
            <a:off x="6278410" y="3100949"/>
            <a:ext cx="2101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</a:rPr>
              <a:t>advance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9AE7E0-5BB7-4ADD-87B5-F92CC874F63D}"/>
              </a:ext>
            </a:extLst>
          </p:cNvPr>
          <p:cNvSpPr txBox="1"/>
          <p:nvPr/>
        </p:nvSpPr>
        <p:spPr>
          <a:xfrm>
            <a:off x="7166010" y="3656941"/>
            <a:ext cx="485518" cy="36576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87FD5D-BDA2-4A9A-A06E-BE085D646864}"/>
              </a:ext>
            </a:extLst>
          </p:cNvPr>
          <p:cNvSpPr txBox="1"/>
          <p:nvPr/>
        </p:nvSpPr>
        <p:spPr>
          <a:xfrm>
            <a:off x="5404714" y="3927288"/>
            <a:ext cx="1719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new_end_iter</a:t>
            </a:r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A58DB86-52C5-469C-8D7B-DE508C77A5E3}"/>
              </a:ext>
            </a:extLst>
          </p:cNvPr>
          <p:cNvCxnSpPr>
            <a:cxnSpLocks/>
          </p:cNvCxnSpPr>
          <p:nvPr/>
        </p:nvCxnSpPr>
        <p:spPr>
          <a:xfrm flipH="1">
            <a:off x="3360309" y="2728204"/>
            <a:ext cx="2243483" cy="2266743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7E3B88-2712-45C0-B111-98C7926F42EE}"/>
              </a:ext>
            </a:extLst>
          </p:cNvPr>
          <p:cNvCxnSpPr>
            <a:cxnSpLocks/>
          </p:cNvCxnSpPr>
          <p:nvPr/>
        </p:nvCxnSpPr>
        <p:spPr>
          <a:xfrm>
            <a:off x="6194223" y="4328047"/>
            <a:ext cx="0" cy="812732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09BB4-D685-4BE5-A3FD-6D146598A663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21" name="Picture 20" descr="Logo, company name&#10;&#10;Description automatically generated">
              <a:extLst>
                <a:ext uri="{FF2B5EF4-FFF2-40B4-BE49-F238E27FC236}">
                  <a16:creationId xmlns:a16="http://schemas.microsoft.com/office/drawing/2014/main" id="{65B7DB2D-9BD5-47C2-8F99-2FB94D0F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C97FB9-2256-447C-B05F-28760233A25F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6CBCDFF-0EF7-40D2-BFE8-825C36D363EC}"/>
              </a:ext>
            </a:extLst>
          </p:cNvPr>
          <p:cNvSpPr txBox="1">
            <a:spLocks/>
          </p:cNvSpPr>
          <p:nvPr/>
        </p:nvSpPr>
        <p:spPr>
          <a:xfrm>
            <a:off x="1295399" y="217834"/>
            <a:ext cx="4235389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Stage 1.5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tamaran Thin"/>
            </a:endParaRPr>
          </a:p>
        </p:txBody>
      </p:sp>
    </p:spTree>
    <p:extLst>
      <p:ext uri="{BB962C8B-B14F-4D97-AF65-F5344CB8AC3E}">
        <p14:creationId xmlns:p14="http://schemas.microsoft.com/office/powerpoint/2010/main" val="243695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9" grpId="0" animBg="1"/>
      <p:bldP spid="20" grpId="0"/>
      <p:bldP spid="16" grpId="0" animBg="1"/>
      <p:bldP spid="24" grpId="0"/>
      <p:bldP spid="26" grpId="0"/>
      <p:bldP spid="25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41000">
              <a:schemeClr val="accent2">
                <a:lumMod val="45000"/>
                <a:lumOff val="55000"/>
              </a:schemeClr>
            </a:gs>
            <a:gs pos="100000">
              <a:srgbClr val="FEEDE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84705A-A17D-4858-93B7-C1C7F3FA55E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55754295-EADA-4529-8BBB-1D0CD9D14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B5F644-B556-41BE-8531-5776BEF31521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grpSp>
        <p:nvGrpSpPr>
          <p:cNvPr id="27" name="Google Shape;939;p55">
            <a:extLst>
              <a:ext uri="{FF2B5EF4-FFF2-40B4-BE49-F238E27FC236}">
                <a16:creationId xmlns:a16="http://schemas.microsoft.com/office/drawing/2014/main" id="{3873E109-75D4-4BCB-A778-112A19E0066B}"/>
              </a:ext>
            </a:extLst>
          </p:cNvPr>
          <p:cNvGrpSpPr/>
          <p:nvPr/>
        </p:nvGrpSpPr>
        <p:grpSpPr>
          <a:xfrm>
            <a:off x="3783712" y="1185724"/>
            <a:ext cx="3778922" cy="2712998"/>
            <a:chOff x="4428081" y="346054"/>
            <a:chExt cx="267588" cy="266596"/>
          </a:xfrm>
        </p:grpSpPr>
        <p:sp>
          <p:nvSpPr>
            <p:cNvPr id="44" name="Google Shape;940;p55">
              <a:extLst>
                <a:ext uri="{FF2B5EF4-FFF2-40B4-BE49-F238E27FC236}">
                  <a16:creationId xmlns:a16="http://schemas.microsoft.com/office/drawing/2014/main" id="{2E202B86-C985-4271-BF34-6AF48FB2EF36}"/>
                </a:ext>
              </a:extLst>
            </p:cNvPr>
            <p:cNvSpPr/>
            <p:nvPr/>
          </p:nvSpPr>
          <p:spPr>
            <a:xfrm>
              <a:off x="4428419" y="346054"/>
              <a:ext cx="267250" cy="161138"/>
            </a:xfrm>
            <a:custGeom>
              <a:avLst/>
              <a:gdLst/>
              <a:ahLst/>
              <a:cxnLst/>
              <a:rect l="l" t="t" r="r" b="b"/>
              <a:pathLst>
                <a:path w="10690" h="6103" extrusionOk="0">
                  <a:moveTo>
                    <a:pt x="7747" y="0"/>
                  </a:moveTo>
                  <a:cubicBezTo>
                    <a:pt x="4386" y="729"/>
                    <a:pt x="1530" y="2207"/>
                    <a:pt x="1" y="4263"/>
                  </a:cubicBezTo>
                  <a:lnTo>
                    <a:pt x="7314" y="6102"/>
                  </a:lnTo>
                  <a:cubicBezTo>
                    <a:pt x="7970" y="5215"/>
                    <a:pt x="9225" y="4580"/>
                    <a:pt x="10689" y="4292"/>
                  </a:cubicBezTo>
                  <a:lnTo>
                    <a:pt x="774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;p55">
              <a:extLst>
                <a:ext uri="{FF2B5EF4-FFF2-40B4-BE49-F238E27FC236}">
                  <a16:creationId xmlns:a16="http://schemas.microsoft.com/office/drawing/2014/main" id="{D1CF199D-4B9D-4F57-BEFE-263CB2B5FAD0}"/>
                </a:ext>
              </a:extLst>
            </p:cNvPr>
            <p:cNvSpPr/>
            <p:nvPr/>
          </p:nvSpPr>
          <p:spPr>
            <a:xfrm>
              <a:off x="4428081" y="459747"/>
              <a:ext cx="183769" cy="152903"/>
            </a:xfrm>
            <a:custGeom>
              <a:avLst/>
              <a:gdLst/>
              <a:ahLst/>
              <a:cxnLst/>
              <a:rect l="l" t="t" r="r" b="b"/>
              <a:pathLst>
                <a:path w="7344" h="7654" extrusionOk="0">
                  <a:moveTo>
                    <a:pt x="30" y="1"/>
                  </a:moveTo>
                  <a:lnTo>
                    <a:pt x="1" y="5814"/>
                  </a:lnTo>
                  <a:lnTo>
                    <a:pt x="7314" y="7653"/>
                  </a:lnTo>
                  <a:lnTo>
                    <a:pt x="7343" y="184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;p55">
              <a:extLst>
                <a:ext uri="{FF2B5EF4-FFF2-40B4-BE49-F238E27FC236}">
                  <a16:creationId xmlns:a16="http://schemas.microsoft.com/office/drawing/2014/main" id="{09A41404-F7EB-4120-B447-7628BD70C6E2}"/>
                </a:ext>
              </a:extLst>
            </p:cNvPr>
            <p:cNvSpPr/>
            <p:nvPr/>
          </p:nvSpPr>
          <p:spPr>
            <a:xfrm>
              <a:off x="4610201" y="462123"/>
              <a:ext cx="84775" cy="138153"/>
            </a:xfrm>
            <a:custGeom>
              <a:avLst/>
              <a:gdLst/>
              <a:ahLst/>
              <a:cxnLst/>
              <a:rect l="l" t="t" r="r" b="b"/>
              <a:pathLst>
                <a:path w="3391" h="7618" extrusionOk="0">
                  <a:moveTo>
                    <a:pt x="3390" y="1"/>
                  </a:moveTo>
                  <a:cubicBezTo>
                    <a:pt x="3318" y="22"/>
                    <a:pt x="3231" y="37"/>
                    <a:pt x="3145" y="58"/>
                  </a:cubicBezTo>
                  <a:lnTo>
                    <a:pt x="3065" y="80"/>
                  </a:lnTo>
                  <a:lnTo>
                    <a:pt x="2900" y="123"/>
                  </a:lnTo>
                  <a:lnTo>
                    <a:pt x="2806" y="145"/>
                  </a:lnTo>
                  <a:cubicBezTo>
                    <a:pt x="2755" y="159"/>
                    <a:pt x="2705" y="174"/>
                    <a:pt x="2654" y="188"/>
                  </a:cubicBezTo>
                  <a:lnTo>
                    <a:pt x="2553" y="217"/>
                  </a:lnTo>
                  <a:lnTo>
                    <a:pt x="2481" y="239"/>
                  </a:lnTo>
                  <a:lnTo>
                    <a:pt x="2395" y="268"/>
                  </a:lnTo>
                  <a:lnTo>
                    <a:pt x="2330" y="289"/>
                  </a:lnTo>
                  <a:cubicBezTo>
                    <a:pt x="2258" y="318"/>
                    <a:pt x="2186" y="340"/>
                    <a:pt x="2113" y="369"/>
                  </a:cubicBezTo>
                  <a:lnTo>
                    <a:pt x="2085" y="383"/>
                  </a:lnTo>
                  <a:lnTo>
                    <a:pt x="1897" y="455"/>
                  </a:lnTo>
                  <a:lnTo>
                    <a:pt x="1839" y="484"/>
                  </a:lnTo>
                  <a:cubicBezTo>
                    <a:pt x="1782" y="506"/>
                    <a:pt x="1724" y="534"/>
                    <a:pt x="1673" y="556"/>
                  </a:cubicBezTo>
                  <a:lnTo>
                    <a:pt x="1623" y="578"/>
                  </a:lnTo>
                  <a:cubicBezTo>
                    <a:pt x="1558" y="607"/>
                    <a:pt x="1493" y="643"/>
                    <a:pt x="1428" y="679"/>
                  </a:cubicBezTo>
                  <a:lnTo>
                    <a:pt x="1385" y="700"/>
                  </a:lnTo>
                  <a:cubicBezTo>
                    <a:pt x="1334" y="729"/>
                    <a:pt x="1284" y="758"/>
                    <a:pt x="1234" y="787"/>
                  </a:cubicBezTo>
                  <a:lnTo>
                    <a:pt x="1183" y="816"/>
                  </a:lnTo>
                  <a:lnTo>
                    <a:pt x="1140" y="837"/>
                  </a:lnTo>
                  <a:lnTo>
                    <a:pt x="1068" y="888"/>
                  </a:lnTo>
                  <a:lnTo>
                    <a:pt x="981" y="946"/>
                  </a:lnTo>
                  <a:cubicBezTo>
                    <a:pt x="945" y="967"/>
                    <a:pt x="909" y="989"/>
                    <a:pt x="880" y="1010"/>
                  </a:cubicBezTo>
                  <a:lnTo>
                    <a:pt x="786" y="1075"/>
                  </a:lnTo>
                  <a:lnTo>
                    <a:pt x="693" y="1147"/>
                  </a:lnTo>
                  <a:lnTo>
                    <a:pt x="613" y="1212"/>
                  </a:lnTo>
                  <a:cubicBezTo>
                    <a:pt x="577" y="1234"/>
                    <a:pt x="548" y="1263"/>
                    <a:pt x="519" y="1284"/>
                  </a:cubicBezTo>
                  <a:lnTo>
                    <a:pt x="447" y="1349"/>
                  </a:lnTo>
                  <a:lnTo>
                    <a:pt x="433" y="1364"/>
                  </a:lnTo>
                  <a:cubicBezTo>
                    <a:pt x="390" y="1400"/>
                    <a:pt x="354" y="1443"/>
                    <a:pt x="310" y="1479"/>
                  </a:cubicBezTo>
                  <a:lnTo>
                    <a:pt x="289" y="1508"/>
                  </a:lnTo>
                  <a:cubicBezTo>
                    <a:pt x="245" y="1551"/>
                    <a:pt x="195" y="1595"/>
                    <a:pt x="159" y="1645"/>
                  </a:cubicBezTo>
                  <a:cubicBezTo>
                    <a:pt x="130" y="1681"/>
                    <a:pt x="101" y="1710"/>
                    <a:pt x="72" y="1746"/>
                  </a:cubicBezTo>
                  <a:lnTo>
                    <a:pt x="29" y="1804"/>
                  </a:lnTo>
                  <a:lnTo>
                    <a:pt x="0" y="7617"/>
                  </a:lnTo>
                  <a:cubicBezTo>
                    <a:pt x="43" y="7567"/>
                    <a:pt x="87" y="7509"/>
                    <a:pt x="130" y="7458"/>
                  </a:cubicBezTo>
                  <a:lnTo>
                    <a:pt x="130" y="7451"/>
                  </a:lnTo>
                  <a:cubicBezTo>
                    <a:pt x="173" y="7401"/>
                    <a:pt x="209" y="7357"/>
                    <a:pt x="253" y="7314"/>
                  </a:cubicBezTo>
                  <a:lnTo>
                    <a:pt x="281" y="7285"/>
                  </a:lnTo>
                  <a:cubicBezTo>
                    <a:pt x="325" y="7242"/>
                    <a:pt x="368" y="7199"/>
                    <a:pt x="411" y="7155"/>
                  </a:cubicBezTo>
                  <a:cubicBezTo>
                    <a:pt x="440" y="7134"/>
                    <a:pt x="462" y="7112"/>
                    <a:pt x="491" y="7091"/>
                  </a:cubicBezTo>
                  <a:cubicBezTo>
                    <a:pt x="512" y="7069"/>
                    <a:pt x="548" y="7040"/>
                    <a:pt x="577" y="7018"/>
                  </a:cubicBezTo>
                  <a:lnTo>
                    <a:pt x="657" y="6953"/>
                  </a:lnTo>
                  <a:cubicBezTo>
                    <a:pt x="693" y="6925"/>
                    <a:pt x="721" y="6903"/>
                    <a:pt x="757" y="6881"/>
                  </a:cubicBezTo>
                  <a:cubicBezTo>
                    <a:pt x="786" y="6852"/>
                    <a:pt x="815" y="6838"/>
                    <a:pt x="844" y="6816"/>
                  </a:cubicBezTo>
                  <a:cubicBezTo>
                    <a:pt x="873" y="6802"/>
                    <a:pt x="909" y="6773"/>
                    <a:pt x="945" y="6752"/>
                  </a:cubicBezTo>
                  <a:lnTo>
                    <a:pt x="1032" y="6694"/>
                  </a:lnTo>
                  <a:lnTo>
                    <a:pt x="1147" y="6622"/>
                  </a:lnTo>
                  <a:lnTo>
                    <a:pt x="1197" y="6593"/>
                  </a:lnTo>
                  <a:cubicBezTo>
                    <a:pt x="1248" y="6564"/>
                    <a:pt x="1298" y="6535"/>
                    <a:pt x="1349" y="6506"/>
                  </a:cubicBezTo>
                  <a:lnTo>
                    <a:pt x="1392" y="6485"/>
                  </a:lnTo>
                  <a:cubicBezTo>
                    <a:pt x="1457" y="6449"/>
                    <a:pt x="1522" y="6413"/>
                    <a:pt x="1594" y="6384"/>
                  </a:cubicBezTo>
                  <a:lnTo>
                    <a:pt x="1637" y="6362"/>
                  </a:lnTo>
                  <a:cubicBezTo>
                    <a:pt x="1688" y="6340"/>
                    <a:pt x="1746" y="6312"/>
                    <a:pt x="1803" y="6290"/>
                  </a:cubicBezTo>
                  <a:lnTo>
                    <a:pt x="1861" y="6261"/>
                  </a:lnTo>
                  <a:cubicBezTo>
                    <a:pt x="1926" y="6239"/>
                    <a:pt x="1984" y="6211"/>
                    <a:pt x="2049" y="6189"/>
                  </a:cubicBezTo>
                  <a:lnTo>
                    <a:pt x="2077" y="6175"/>
                  </a:lnTo>
                  <a:cubicBezTo>
                    <a:pt x="2149" y="6146"/>
                    <a:pt x="2222" y="6124"/>
                    <a:pt x="2294" y="6095"/>
                  </a:cubicBezTo>
                  <a:lnTo>
                    <a:pt x="2359" y="6074"/>
                  </a:lnTo>
                  <a:lnTo>
                    <a:pt x="2517" y="6023"/>
                  </a:lnTo>
                  <a:lnTo>
                    <a:pt x="2618" y="5994"/>
                  </a:lnTo>
                  <a:lnTo>
                    <a:pt x="2770" y="5951"/>
                  </a:lnTo>
                  <a:lnTo>
                    <a:pt x="2856" y="5929"/>
                  </a:lnTo>
                  <a:cubicBezTo>
                    <a:pt x="2914" y="5915"/>
                    <a:pt x="2972" y="5900"/>
                    <a:pt x="3029" y="5886"/>
                  </a:cubicBezTo>
                  <a:lnTo>
                    <a:pt x="3109" y="5864"/>
                  </a:lnTo>
                  <a:cubicBezTo>
                    <a:pt x="3195" y="5843"/>
                    <a:pt x="3282" y="5828"/>
                    <a:pt x="3368" y="5807"/>
                  </a:cubicBezTo>
                  <a:lnTo>
                    <a:pt x="3390" y="1"/>
                  </a:lnTo>
                  <a:close/>
                </a:path>
              </a:pathLst>
            </a:custGeom>
            <a:solidFill>
              <a:srgbClr val="4E1D12"/>
            </a:solidFill>
            <a:ln w="25400"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oogle Shape;947;p55">
            <a:extLst>
              <a:ext uri="{FF2B5EF4-FFF2-40B4-BE49-F238E27FC236}">
                <a16:creationId xmlns:a16="http://schemas.microsoft.com/office/drawing/2014/main" id="{D7620DD2-0970-47DB-90E4-ABC652F88CCB}"/>
              </a:ext>
            </a:extLst>
          </p:cNvPr>
          <p:cNvGrpSpPr/>
          <p:nvPr/>
        </p:nvGrpSpPr>
        <p:grpSpPr>
          <a:xfrm>
            <a:off x="3249553" y="2501987"/>
            <a:ext cx="3140571" cy="2536569"/>
            <a:chOff x="4390539" y="618166"/>
            <a:chExt cx="222386" cy="249259"/>
          </a:xfrm>
        </p:grpSpPr>
        <p:sp>
          <p:nvSpPr>
            <p:cNvPr id="37" name="Google Shape;948;p55">
              <a:extLst>
                <a:ext uri="{FF2B5EF4-FFF2-40B4-BE49-F238E27FC236}">
                  <a16:creationId xmlns:a16="http://schemas.microsoft.com/office/drawing/2014/main" id="{1174ABD7-C493-447F-9ED0-89EEDEFDA450}"/>
                </a:ext>
              </a:extLst>
            </p:cNvPr>
            <p:cNvSpPr/>
            <p:nvPr/>
          </p:nvSpPr>
          <p:spPr>
            <a:xfrm>
              <a:off x="4598713" y="662677"/>
              <a:ext cx="13137" cy="128123"/>
            </a:xfrm>
            <a:custGeom>
              <a:avLst/>
              <a:gdLst/>
              <a:ahLst/>
              <a:cxnLst/>
              <a:rect l="l" t="t" r="r" b="b"/>
              <a:pathLst>
                <a:path w="492" h="5432" extrusionOk="0">
                  <a:moveTo>
                    <a:pt x="491" y="0"/>
                  </a:moveTo>
                  <a:lnTo>
                    <a:pt x="491" y="0"/>
                  </a:lnTo>
                  <a:cubicBezTo>
                    <a:pt x="448" y="51"/>
                    <a:pt x="419" y="101"/>
                    <a:pt x="383" y="152"/>
                  </a:cubicBezTo>
                  <a:lnTo>
                    <a:pt x="354" y="202"/>
                  </a:lnTo>
                  <a:cubicBezTo>
                    <a:pt x="332" y="231"/>
                    <a:pt x="318" y="260"/>
                    <a:pt x="304" y="289"/>
                  </a:cubicBezTo>
                  <a:lnTo>
                    <a:pt x="296" y="303"/>
                  </a:lnTo>
                  <a:cubicBezTo>
                    <a:pt x="282" y="332"/>
                    <a:pt x="267" y="361"/>
                    <a:pt x="253" y="382"/>
                  </a:cubicBezTo>
                  <a:cubicBezTo>
                    <a:pt x="239" y="411"/>
                    <a:pt x="224" y="440"/>
                    <a:pt x="210" y="469"/>
                  </a:cubicBezTo>
                  <a:cubicBezTo>
                    <a:pt x="195" y="491"/>
                    <a:pt x="188" y="519"/>
                    <a:pt x="174" y="548"/>
                  </a:cubicBezTo>
                  <a:cubicBezTo>
                    <a:pt x="166" y="577"/>
                    <a:pt x="159" y="592"/>
                    <a:pt x="152" y="606"/>
                  </a:cubicBezTo>
                  <a:cubicBezTo>
                    <a:pt x="152" y="613"/>
                    <a:pt x="145" y="620"/>
                    <a:pt x="145" y="628"/>
                  </a:cubicBezTo>
                  <a:cubicBezTo>
                    <a:pt x="138" y="656"/>
                    <a:pt x="130" y="678"/>
                    <a:pt x="116" y="707"/>
                  </a:cubicBezTo>
                  <a:cubicBezTo>
                    <a:pt x="109" y="729"/>
                    <a:pt x="102" y="765"/>
                    <a:pt x="94" y="786"/>
                  </a:cubicBezTo>
                  <a:cubicBezTo>
                    <a:pt x="87" y="815"/>
                    <a:pt x="80" y="837"/>
                    <a:pt x="73" y="866"/>
                  </a:cubicBezTo>
                  <a:cubicBezTo>
                    <a:pt x="66" y="894"/>
                    <a:pt x="66" y="909"/>
                    <a:pt x="58" y="931"/>
                  </a:cubicBezTo>
                  <a:cubicBezTo>
                    <a:pt x="58" y="938"/>
                    <a:pt x="58" y="945"/>
                    <a:pt x="58" y="952"/>
                  </a:cubicBezTo>
                  <a:cubicBezTo>
                    <a:pt x="58" y="974"/>
                    <a:pt x="51" y="1003"/>
                    <a:pt x="44" y="1032"/>
                  </a:cubicBezTo>
                  <a:cubicBezTo>
                    <a:pt x="44" y="1053"/>
                    <a:pt x="37" y="1082"/>
                    <a:pt x="29" y="1111"/>
                  </a:cubicBezTo>
                  <a:lnTo>
                    <a:pt x="29" y="1190"/>
                  </a:lnTo>
                  <a:lnTo>
                    <a:pt x="29" y="1248"/>
                  </a:lnTo>
                  <a:lnTo>
                    <a:pt x="29" y="1298"/>
                  </a:lnTo>
                  <a:lnTo>
                    <a:pt x="2" y="5279"/>
                  </a:lnTo>
                  <a:lnTo>
                    <a:pt x="2" y="5279"/>
                  </a:lnTo>
                  <a:cubicBezTo>
                    <a:pt x="3" y="5268"/>
                    <a:pt x="4" y="5257"/>
                    <a:pt x="8" y="5244"/>
                  </a:cubicBezTo>
                  <a:cubicBezTo>
                    <a:pt x="15" y="5215"/>
                    <a:pt x="15" y="5193"/>
                    <a:pt x="15" y="5164"/>
                  </a:cubicBezTo>
                  <a:cubicBezTo>
                    <a:pt x="22" y="5135"/>
                    <a:pt x="22" y="5107"/>
                    <a:pt x="29" y="5085"/>
                  </a:cubicBezTo>
                  <a:cubicBezTo>
                    <a:pt x="37" y="5056"/>
                    <a:pt x="44" y="5027"/>
                    <a:pt x="51" y="4998"/>
                  </a:cubicBezTo>
                  <a:cubicBezTo>
                    <a:pt x="58" y="4970"/>
                    <a:pt x="58" y="4948"/>
                    <a:pt x="66" y="4919"/>
                  </a:cubicBezTo>
                  <a:cubicBezTo>
                    <a:pt x="73" y="4897"/>
                    <a:pt x="87" y="4869"/>
                    <a:pt x="94" y="4832"/>
                  </a:cubicBezTo>
                  <a:cubicBezTo>
                    <a:pt x="102" y="4796"/>
                    <a:pt x="109" y="4782"/>
                    <a:pt x="116" y="4753"/>
                  </a:cubicBezTo>
                  <a:cubicBezTo>
                    <a:pt x="130" y="4731"/>
                    <a:pt x="138" y="4703"/>
                    <a:pt x="152" y="4674"/>
                  </a:cubicBezTo>
                  <a:cubicBezTo>
                    <a:pt x="159" y="4645"/>
                    <a:pt x="174" y="4623"/>
                    <a:pt x="188" y="4594"/>
                  </a:cubicBezTo>
                  <a:cubicBezTo>
                    <a:pt x="195" y="4566"/>
                    <a:pt x="210" y="4537"/>
                    <a:pt x="224" y="4515"/>
                  </a:cubicBezTo>
                  <a:cubicBezTo>
                    <a:pt x="239" y="4486"/>
                    <a:pt x="253" y="4457"/>
                    <a:pt x="267" y="4429"/>
                  </a:cubicBezTo>
                  <a:cubicBezTo>
                    <a:pt x="282" y="4407"/>
                    <a:pt x="304" y="4364"/>
                    <a:pt x="325" y="4328"/>
                  </a:cubicBezTo>
                  <a:cubicBezTo>
                    <a:pt x="340" y="4313"/>
                    <a:pt x="347" y="4299"/>
                    <a:pt x="361" y="4284"/>
                  </a:cubicBezTo>
                  <a:cubicBezTo>
                    <a:pt x="390" y="4234"/>
                    <a:pt x="426" y="4183"/>
                    <a:pt x="462" y="4133"/>
                  </a:cubicBezTo>
                  <a:lnTo>
                    <a:pt x="491" y="0"/>
                  </a:lnTo>
                  <a:close/>
                  <a:moveTo>
                    <a:pt x="2" y="5279"/>
                  </a:moveTo>
                  <a:cubicBezTo>
                    <a:pt x="1" y="5291"/>
                    <a:pt x="1" y="5304"/>
                    <a:pt x="1" y="5323"/>
                  </a:cubicBezTo>
                  <a:lnTo>
                    <a:pt x="1" y="5431"/>
                  </a:lnTo>
                  <a:lnTo>
                    <a:pt x="2" y="5279"/>
                  </a:lnTo>
                  <a:close/>
                </a:path>
              </a:pathLst>
            </a:custGeom>
            <a:solidFill>
              <a:srgbClr val="4E1D12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49;p55">
              <a:extLst>
                <a:ext uri="{FF2B5EF4-FFF2-40B4-BE49-F238E27FC236}">
                  <a16:creationId xmlns:a16="http://schemas.microsoft.com/office/drawing/2014/main" id="{0B15DBC5-A509-4D90-9C91-90A716DF8254}"/>
                </a:ext>
              </a:extLst>
            </p:cNvPr>
            <p:cNvSpPr/>
            <p:nvPr/>
          </p:nvSpPr>
          <p:spPr>
            <a:xfrm>
              <a:off x="4427175" y="731187"/>
              <a:ext cx="185750" cy="136238"/>
            </a:xfrm>
            <a:custGeom>
              <a:avLst/>
              <a:gdLst/>
              <a:ahLst/>
              <a:cxnLst/>
              <a:rect l="l" t="t" r="r" b="b"/>
              <a:pathLst>
                <a:path w="7430" h="5829" extrusionOk="0">
                  <a:moveTo>
                    <a:pt x="7429" y="1"/>
                  </a:moveTo>
                  <a:lnTo>
                    <a:pt x="29" y="1696"/>
                  </a:lnTo>
                  <a:lnTo>
                    <a:pt x="1" y="5828"/>
                  </a:lnTo>
                  <a:lnTo>
                    <a:pt x="7400" y="4133"/>
                  </a:lnTo>
                  <a:lnTo>
                    <a:pt x="7429" y="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50;p55">
              <a:extLst>
                <a:ext uri="{FF2B5EF4-FFF2-40B4-BE49-F238E27FC236}">
                  <a16:creationId xmlns:a16="http://schemas.microsoft.com/office/drawing/2014/main" id="{ECFD32DE-81A5-46D1-8EC3-CB3E2BE79A9F}"/>
                </a:ext>
              </a:extLst>
            </p:cNvPr>
            <p:cNvSpPr/>
            <p:nvPr/>
          </p:nvSpPr>
          <p:spPr>
            <a:xfrm>
              <a:off x="4401353" y="700425"/>
              <a:ext cx="26386" cy="167000"/>
            </a:xfrm>
            <a:custGeom>
              <a:avLst/>
              <a:gdLst/>
              <a:ahLst/>
              <a:cxnLst/>
              <a:rect l="l" t="t" r="r" b="b"/>
              <a:pathLst>
                <a:path w="1105" h="7221" extrusionOk="0">
                  <a:moveTo>
                    <a:pt x="30" y="1"/>
                  </a:moveTo>
                  <a:lnTo>
                    <a:pt x="1" y="4133"/>
                  </a:lnTo>
                  <a:cubicBezTo>
                    <a:pt x="1" y="5201"/>
                    <a:pt x="369" y="6247"/>
                    <a:pt x="1076" y="7220"/>
                  </a:cubicBezTo>
                  <a:lnTo>
                    <a:pt x="1104" y="3088"/>
                  </a:lnTo>
                  <a:cubicBezTo>
                    <a:pt x="527" y="2294"/>
                    <a:pt x="174" y="1458"/>
                    <a:pt x="66" y="599"/>
                  </a:cubicBezTo>
                  <a:cubicBezTo>
                    <a:pt x="44" y="397"/>
                    <a:pt x="30" y="195"/>
                    <a:pt x="30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51;p55">
              <a:extLst>
                <a:ext uri="{FF2B5EF4-FFF2-40B4-BE49-F238E27FC236}">
                  <a16:creationId xmlns:a16="http://schemas.microsoft.com/office/drawing/2014/main" id="{DF6E8277-1599-4D1F-A711-1CCC19CFCA55}"/>
                </a:ext>
              </a:extLst>
            </p:cNvPr>
            <p:cNvSpPr/>
            <p:nvPr/>
          </p:nvSpPr>
          <p:spPr>
            <a:xfrm>
              <a:off x="4390539" y="618166"/>
              <a:ext cx="220871" cy="154900"/>
            </a:xfrm>
            <a:custGeom>
              <a:avLst/>
              <a:gdLst/>
              <a:ahLst/>
              <a:cxnLst/>
              <a:rect l="l" t="t" r="r" b="b"/>
              <a:pathLst>
                <a:path w="8887" h="6196" extrusionOk="0">
                  <a:moveTo>
                    <a:pt x="1530" y="0"/>
                  </a:moveTo>
                  <a:cubicBezTo>
                    <a:pt x="1" y="2049"/>
                    <a:pt x="94" y="4277"/>
                    <a:pt x="1486" y="6196"/>
                  </a:cubicBezTo>
                  <a:lnTo>
                    <a:pt x="8886" y="4508"/>
                  </a:lnTo>
                  <a:cubicBezTo>
                    <a:pt x="8244" y="3686"/>
                    <a:pt x="8180" y="2726"/>
                    <a:pt x="8843" y="1839"/>
                  </a:cubicBezTo>
                  <a:lnTo>
                    <a:pt x="153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952;p55">
            <a:extLst>
              <a:ext uri="{FF2B5EF4-FFF2-40B4-BE49-F238E27FC236}">
                <a16:creationId xmlns:a16="http://schemas.microsoft.com/office/drawing/2014/main" id="{45FC3BBA-61FE-4BC5-98E3-405CD30863E4}"/>
              </a:ext>
            </a:extLst>
          </p:cNvPr>
          <p:cNvGrpSpPr/>
          <p:nvPr/>
        </p:nvGrpSpPr>
        <p:grpSpPr>
          <a:xfrm>
            <a:off x="3756776" y="3975638"/>
            <a:ext cx="3656935" cy="2127130"/>
            <a:chOff x="4427350" y="850800"/>
            <a:chExt cx="258950" cy="209025"/>
          </a:xfrm>
        </p:grpSpPr>
        <p:sp>
          <p:nvSpPr>
            <p:cNvPr id="34" name="Google Shape;953;p55">
              <a:extLst>
                <a:ext uri="{FF2B5EF4-FFF2-40B4-BE49-F238E27FC236}">
                  <a16:creationId xmlns:a16="http://schemas.microsoft.com/office/drawing/2014/main" id="{051EDAB5-037E-4216-AFE9-2B0CC17E845F}"/>
                </a:ext>
              </a:extLst>
            </p:cNvPr>
            <p:cNvSpPr/>
            <p:nvPr/>
          </p:nvSpPr>
          <p:spPr>
            <a:xfrm>
              <a:off x="4427350" y="893175"/>
              <a:ext cx="179975" cy="166650"/>
            </a:xfrm>
            <a:custGeom>
              <a:avLst/>
              <a:gdLst/>
              <a:ahLst/>
              <a:cxnLst/>
              <a:rect l="l" t="t" r="r" b="b"/>
              <a:pathLst>
                <a:path w="7199" h="6666" extrusionOk="0">
                  <a:moveTo>
                    <a:pt x="30" y="1"/>
                  </a:moveTo>
                  <a:lnTo>
                    <a:pt x="1" y="2453"/>
                  </a:lnTo>
                  <a:cubicBezTo>
                    <a:pt x="679" y="3398"/>
                    <a:pt x="1681" y="4271"/>
                    <a:pt x="2958" y="5006"/>
                  </a:cubicBezTo>
                  <a:lnTo>
                    <a:pt x="3181" y="5136"/>
                  </a:lnTo>
                  <a:lnTo>
                    <a:pt x="3261" y="5179"/>
                  </a:lnTo>
                  <a:lnTo>
                    <a:pt x="3412" y="5259"/>
                  </a:lnTo>
                  <a:lnTo>
                    <a:pt x="3506" y="5309"/>
                  </a:lnTo>
                  <a:lnTo>
                    <a:pt x="3650" y="5381"/>
                  </a:lnTo>
                  <a:lnTo>
                    <a:pt x="3751" y="5432"/>
                  </a:lnTo>
                  <a:lnTo>
                    <a:pt x="3888" y="5497"/>
                  </a:lnTo>
                  <a:lnTo>
                    <a:pt x="3996" y="5547"/>
                  </a:lnTo>
                  <a:lnTo>
                    <a:pt x="4133" y="5612"/>
                  </a:lnTo>
                  <a:lnTo>
                    <a:pt x="4249" y="5670"/>
                  </a:lnTo>
                  <a:lnTo>
                    <a:pt x="4386" y="5727"/>
                  </a:lnTo>
                  <a:lnTo>
                    <a:pt x="4509" y="5778"/>
                  </a:lnTo>
                  <a:lnTo>
                    <a:pt x="4646" y="5836"/>
                  </a:lnTo>
                  <a:lnTo>
                    <a:pt x="4768" y="5886"/>
                  </a:lnTo>
                  <a:lnTo>
                    <a:pt x="4912" y="5944"/>
                  </a:lnTo>
                  <a:lnTo>
                    <a:pt x="4920" y="5944"/>
                  </a:lnTo>
                  <a:lnTo>
                    <a:pt x="4948" y="5958"/>
                  </a:lnTo>
                  <a:cubicBezTo>
                    <a:pt x="5049" y="5994"/>
                    <a:pt x="5158" y="6038"/>
                    <a:pt x="5266" y="6074"/>
                  </a:cubicBezTo>
                  <a:lnTo>
                    <a:pt x="5360" y="6110"/>
                  </a:lnTo>
                  <a:cubicBezTo>
                    <a:pt x="5475" y="6153"/>
                    <a:pt x="5598" y="6203"/>
                    <a:pt x="5720" y="6240"/>
                  </a:cubicBezTo>
                  <a:lnTo>
                    <a:pt x="5735" y="6247"/>
                  </a:lnTo>
                  <a:cubicBezTo>
                    <a:pt x="5857" y="6283"/>
                    <a:pt x="5973" y="6319"/>
                    <a:pt x="6095" y="6362"/>
                  </a:cubicBezTo>
                  <a:lnTo>
                    <a:pt x="6189" y="6391"/>
                  </a:lnTo>
                  <a:cubicBezTo>
                    <a:pt x="6319" y="6427"/>
                    <a:pt x="6441" y="6463"/>
                    <a:pt x="6571" y="6499"/>
                  </a:cubicBezTo>
                  <a:cubicBezTo>
                    <a:pt x="6651" y="6528"/>
                    <a:pt x="6737" y="6550"/>
                    <a:pt x="6816" y="6571"/>
                  </a:cubicBezTo>
                  <a:lnTo>
                    <a:pt x="6867" y="6586"/>
                  </a:lnTo>
                  <a:cubicBezTo>
                    <a:pt x="6968" y="6615"/>
                    <a:pt x="7069" y="6636"/>
                    <a:pt x="7170" y="6665"/>
                  </a:cubicBezTo>
                  <a:lnTo>
                    <a:pt x="7199" y="4213"/>
                  </a:lnTo>
                  <a:lnTo>
                    <a:pt x="6910" y="4133"/>
                  </a:lnTo>
                  <a:lnTo>
                    <a:pt x="6853" y="4119"/>
                  </a:lnTo>
                  <a:lnTo>
                    <a:pt x="6607" y="4054"/>
                  </a:lnTo>
                  <a:cubicBezTo>
                    <a:pt x="6485" y="4018"/>
                    <a:pt x="6355" y="3975"/>
                    <a:pt x="6225" y="3939"/>
                  </a:cubicBezTo>
                  <a:lnTo>
                    <a:pt x="6131" y="3910"/>
                  </a:lnTo>
                  <a:cubicBezTo>
                    <a:pt x="6009" y="3874"/>
                    <a:pt x="5893" y="3831"/>
                    <a:pt x="5771" y="3795"/>
                  </a:cubicBezTo>
                  <a:lnTo>
                    <a:pt x="5756" y="3787"/>
                  </a:lnTo>
                  <a:cubicBezTo>
                    <a:pt x="5634" y="3744"/>
                    <a:pt x="5511" y="3701"/>
                    <a:pt x="5396" y="3657"/>
                  </a:cubicBezTo>
                  <a:lnTo>
                    <a:pt x="5302" y="3629"/>
                  </a:lnTo>
                  <a:cubicBezTo>
                    <a:pt x="5194" y="3585"/>
                    <a:pt x="5085" y="3549"/>
                    <a:pt x="4977" y="3506"/>
                  </a:cubicBezTo>
                  <a:lnTo>
                    <a:pt x="4941" y="3492"/>
                  </a:lnTo>
                  <a:lnTo>
                    <a:pt x="4804" y="3434"/>
                  </a:lnTo>
                  <a:lnTo>
                    <a:pt x="4682" y="3383"/>
                  </a:lnTo>
                  <a:lnTo>
                    <a:pt x="4545" y="3326"/>
                  </a:lnTo>
                  <a:lnTo>
                    <a:pt x="4422" y="3275"/>
                  </a:lnTo>
                  <a:lnTo>
                    <a:pt x="4285" y="3218"/>
                  </a:lnTo>
                  <a:lnTo>
                    <a:pt x="4170" y="3160"/>
                  </a:lnTo>
                  <a:lnTo>
                    <a:pt x="4032" y="3102"/>
                  </a:lnTo>
                  <a:lnTo>
                    <a:pt x="3924" y="3044"/>
                  </a:lnTo>
                  <a:lnTo>
                    <a:pt x="3787" y="2980"/>
                  </a:lnTo>
                  <a:lnTo>
                    <a:pt x="3679" y="2929"/>
                  </a:lnTo>
                  <a:cubicBezTo>
                    <a:pt x="3636" y="2907"/>
                    <a:pt x="3585" y="2879"/>
                    <a:pt x="3542" y="2857"/>
                  </a:cubicBezTo>
                  <a:lnTo>
                    <a:pt x="3448" y="2806"/>
                  </a:lnTo>
                  <a:cubicBezTo>
                    <a:pt x="3398" y="2778"/>
                    <a:pt x="3347" y="2749"/>
                    <a:pt x="3297" y="2727"/>
                  </a:cubicBezTo>
                  <a:lnTo>
                    <a:pt x="3217" y="2684"/>
                  </a:lnTo>
                  <a:lnTo>
                    <a:pt x="2994" y="2554"/>
                  </a:lnTo>
                  <a:cubicBezTo>
                    <a:pt x="1717" y="1818"/>
                    <a:pt x="715" y="946"/>
                    <a:pt x="30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54;p55">
              <a:extLst>
                <a:ext uri="{FF2B5EF4-FFF2-40B4-BE49-F238E27FC236}">
                  <a16:creationId xmlns:a16="http://schemas.microsoft.com/office/drawing/2014/main" id="{5B1A241E-EA71-4679-AA00-4ADB442491E3}"/>
                </a:ext>
              </a:extLst>
            </p:cNvPr>
            <p:cNvSpPr/>
            <p:nvPr/>
          </p:nvSpPr>
          <p:spPr>
            <a:xfrm>
              <a:off x="4427900" y="850800"/>
              <a:ext cx="258400" cy="147700"/>
            </a:xfrm>
            <a:custGeom>
              <a:avLst/>
              <a:gdLst/>
              <a:ahLst/>
              <a:cxnLst/>
              <a:rect l="l" t="t" r="r" b="b"/>
              <a:pathLst>
                <a:path w="10336" h="5908" extrusionOk="0">
                  <a:moveTo>
                    <a:pt x="7400" y="1"/>
                  </a:moveTo>
                  <a:lnTo>
                    <a:pt x="0" y="1696"/>
                  </a:lnTo>
                  <a:cubicBezTo>
                    <a:pt x="686" y="2641"/>
                    <a:pt x="1688" y="3513"/>
                    <a:pt x="2957" y="4249"/>
                  </a:cubicBezTo>
                  <a:cubicBezTo>
                    <a:pt x="4140" y="4934"/>
                    <a:pt x="5561" y="5497"/>
                    <a:pt x="7184" y="5908"/>
                  </a:cubicBezTo>
                  <a:lnTo>
                    <a:pt x="10336" y="1681"/>
                  </a:lnTo>
                  <a:cubicBezTo>
                    <a:pt x="9715" y="1530"/>
                    <a:pt x="9124" y="1299"/>
                    <a:pt x="8569" y="989"/>
                  </a:cubicBezTo>
                  <a:cubicBezTo>
                    <a:pt x="8122" y="737"/>
                    <a:pt x="7725" y="405"/>
                    <a:pt x="740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55;p55">
              <a:extLst>
                <a:ext uri="{FF2B5EF4-FFF2-40B4-BE49-F238E27FC236}">
                  <a16:creationId xmlns:a16="http://schemas.microsoft.com/office/drawing/2014/main" id="{C7AAAB74-C71E-4632-9EE5-4B2121D6E5E0}"/>
                </a:ext>
              </a:extLst>
            </p:cNvPr>
            <p:cNvSpPr/>
            <p:nvPr/>
          </p:nvSpPr>
          <p:spPr>
            <a:xfrm>
              <a:off x="4605876" y="892825"/>
              <a:ext cx="79525" cy="167000"/>
            </a:xfrm>
            <a:custGeom>
              <a:avLst/>
              <a:gdLst/>
              <a:ahLst/>
              <a:cxnLst/>
              <a:rect l="l" t="t" r="r" b="b"/>
              <a:pathLst>
                <a:path w="3181" h="6680" extrusionOk="0">
                  <a:moveTo>
                    <a:pt x="3181" y="0"/>
                  </a:moveTo>
                  <a:lnTo>
                    <a:pt x="29" y="4227"/>
                  </a:lnTo>
                  <a:lnTo>
                    <a:pt x="0" y="6679"/>
                  </a:lnTo>
                  <a:lnTo>
                    <a:pt x="3181" y="2467"/>
                  </a:lnTo>
                  <a:lnTo>
                    <a:pt x="318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103399-B98B-4800-BAFA-ABCABF0C91F4}"/>
              </a:ext>
            </a:extLst>
          </p:cNvPr>
          <p:cNvSpPr txBox="1"/>
          <p:nvPr/>
        </p:nvSpPr>
        <p:spPr>
          <a:xfrm>
            <a:off x="4778098" y="4246500"/>
            <a:ext cx="1882588" cy="83099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C++20 Conformance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EDE10-E24C-43E0-8BE0-2B01ACB3C7FC}"/>
              </a:ext>
            </a:extLst>
          </p:cNvPr>
          <p:cNvSpPr txBox="1"/>
          <p:nvPr/>
        </p:nvSpPr>
        <p:spPr>
          <a:xfrm>
            <a:off x="3535504" y="2805616"/>
            <a:ext cx="2535930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Parallelize when input is a single &lt;Rng&gt; argument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088C08-9621-451F-AC9F-E091E16AB8CC}"/>
              </a:ext>
            </a:extLst>
          </p:cNvPr>
          <p:cNvSpPr txBox="1"/>
          <p:nvPr/>
        </p:nvSpPr>
        <p:spPr>
          <a:xfrm>
            <a:off x="4380806" y="1392998"/>
            <a:ext cx="3172042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Parallelize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when input is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iterator – sentinel pair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FAB13104-BF88-46B2-8140-06491CAB720C}"/>
              </a:ext>
            </a:extLst>
          </p:cNvPr>
          <p:cNvSpPr txBox="1">
            <a:spLocks/>
          </p:cNvSpPr>
          <p:nvPr/>
        </p:nvSpPr>
        <p:spPr>
          <a:xfrm>
            <a:off x="1295399" y="217834"/>
            <a:ext cx="4235389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So far…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tamaran Thin"/>
            </a:endParaRPr>
          </a:p>
        </p:txBody>
      </p:sp>
    </p:spTree>
    <p:extLst>
      <p:ext uri="{BB962C8B-B14F-4D97-AF65-F5344CB8AC3E}">
        <p14:creationId xmlns:p14="http://schemas.microsoft.com/office/powerpoint/2010/main" val="50355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80C706-A26F-429B-93DB-65BE7489B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7834"/>
            <a:ext cx="8035636" cy="1142385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Catamaran Thin"/>
              </a:rPr>
              <a:t>Stage 2 – Final goal</a:t>
            </a:r>
            <a:endParaRPr lang="en-US" dirty="0">
              <a:latin typeface="Catamaran Thi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6B056F-DC5B-4305-8F74-F5A1CE6E8954}"/>
              </a:ext>
            </a:extLst>
          </p:cNvPr>
          <p:cNvGrpSpPr/>
          <p:nvPr/>
        </p:nvGrpSpPr>
        <p:grpSpPr>
          <a:xfrm>
            <a:off x="441980" y="1595045"/>
            <a:ext cx="4590854" cy="1245044"/>
            <a:chOff x="414779" y="1461155"/>
            <a:chExt cx="4590854" cy="1245044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39012BE3-54CC-443B-BF61-3A9549E0C601}"/>
                </a:ext>
              </a:extLst>
            </p:cNvPr>
            <p:cNvSpPr/>
            <p:nvPr/>
          </p:nvSpPr>
          <p:spPr>
            <a:xfrm>
              <a:off x="414779" y="1461155"/>
              <a:ext cx="4590854" cy="124504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6389C0-CA1C-4407-97D1-FC87FC06DA06}"/>
                </a:ext>
              </a:extLst>
            </p:cNvPr>
            <p:cNvSpPr txBox="1"/>
            <p:nvPr/>
          </p:nvSpPr>
          <p:spPr>
            <a:xfrm>
              <a:off x="716437" y="1696733"/>
              <a:ext cx="380184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tamaran Thin"/>
                </a:rPr>
                <a:t>Could we parallelize a sequence like the following?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4D716C-99FD-401B-80D7-3AC23D9B62EE}"/>
              </a:ext>
            </a:extLst>
          </p:cNvPr>
          <p:cNvGrpSpPr/>
          <p:nvPr/>
        </p:nvGrpSpPr>
        <p:grpSpPr>
          <a:xfrm>
            <a:off x="2638548" y="2986748"/>
            <a:ext cx="7243207" cy="1759431"/>
            <a:chOff x="2638548" y="2986748"/>
            <a:chExt cx="7243207" cy="1759431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E8AD20E-537A-4288-BC1D-C52CAEC79E33}"/>
                </a:ext>
              </a:extLst>
            </p:cNvPr>
            <p:cNvSpPr/>
            <p:nvPr/>
          </p:nvSpPr>
          <p:spPr>
            <a:xfrm>
              <a:off x="2638548" y="2986748"/>
              <a:ext cx="7243207" cy="175943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" name="Google Shape;540;p47">
              <a:extLst>
                <a:ext uri="{FF2B5EF4-FFF2-40B4-BE49-F238E27FC236}">
                  <a16:creationId xmlns:a16="http://schemas.microsoft.com/office/drawing/2014/main" id="{A36974DF-D7BA-472E-9420-4903099C7737}"/>
                </a:ext>
              </a:extLst>
            </p:cNvPr>
            <p:cNvSpPr/>
            <p:nvPr/>
          </p:nvSpPr>
          <p:spPr>
            <a:xfrm>
              <a:off x="2737406" y="3201455"/>
              <a:ext cx="7144349" cy="1368074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1. std::</a:t>
              </a:r>
              <a:r>
                <a:rPr lang="en-US" sz="16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vector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vi{ 1, 2, 3, 4, 5};</a:t>
              </a:r>
            </a:p>
            <a:p>
              <a:pPr>
                <a:buClr>
                  <a:schemeClr val="tx1"/>
                </a:buClr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2. </a:t>
              </a:r>
              <a:endParaRPr lang="en-US" sz="1600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  <a:p>
              <a:pPr>
                <a:buClr>
                  <a:schemeClr val="tx1"/>
                </a:buClr>
              </a:pPr>
              <a:r>
                <a:rPr lang="en-US" sz="1600" dirty="0">
                  <a:latin typeface="Consolas" panose="020B0609020204030204" pitchFamily="49" charset="0"/>
                </a:rPr>
                <a:t>3.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rng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vi | </a:t>
              </a:r>
            </a:p>
            <a:p>
              <a:pPr>
                <a:buClr>
                  <a:schemeClr val="tx1"/>
                </a:buClr>
              </a:pP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4.   </a:t>
              </a:r>
              <a:r>
                <a:rPr lang="en-US" sz="16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ranges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views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transform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([](</a:t>
              </a:r>
              <a:r>
                <a:rPr lang="en-US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){</a:t>
              </a:r>
              <a:r>
                <a:rPr lang="en-US" sz="16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i * i;}) |</a:t>
              </a:r>
            </a:p>
            <a:p>
              <a:pPr>
                <a:buClr>
                  <a:schemeClr val="tx1"/>
                </a:buClr>
              </a:pP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5.   </a:t>
              </a:r>
              <a:r>
                <a:rPr lang="en-US" sz="16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ranges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views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remove_if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([](</a:t>
              </a:r>
              <a:r>
                <a:rPr lang="en-US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){</a:t>
              </a:r>
              <a:r>
                <a:rPr lang="en-US" sz="16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i % </a:t>
              </a:r>
              <a:r>
                <a:rPr lang="en-US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== </a:t>
              </a:r>
              <a:r>
                <a:rPr lang="en-US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;});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69ECB6-C0B1-4C89-B166-CF6325197D22}"/>
              </a:ext>
            </a:extLst>
          </p:cNvPr>
          <p:cNvSpPr txBox="1"/>
          <p:nvPr/>
        </p:nvSpPr>
        <p:spPr>
          <a:xfrm>
            <a:off x="9448870" y="2289962"/>
            <a:ext cx="1055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tamaran Thin"/>
              </a:rPr>
              <a:t>How?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9C5FE4-8EBF-402D-BB09-DCB98375E807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37" name="Picture 36" descr="Logo, company name&#10;&#10;Description automatically generated">
              <a:extLst>
                <a:ext uri="{FF2B5EF4-FFF2-40B4-BE49-F238E27FC236}">
                  <a16:creationId xmlns:a16="http://schemas.microsoft.com/office/drawing/2014/main" id="{05923ECD-60CF-4052-9992-E28D23B20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ECEFF1C-5739-4692-B540-30A208FEF9E3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9F7959-DF64-48C7-B6D1-4E56869AE7F8}"/>
              </a:ext>
            </a:extLst>
          </p:cNvPr>
          <p:cNvGrpSpPr/>
          <p:nvPr/>
        </p:nvGrpSpPr>
        <p:grpSpPr>
          <a:xfrm>
            <a:off x="9068585" y="1853306"/>
            <a:ext cx="2309568" cy="1496946"/>
            <a:chOff x="414779" y="1461155"/>
            <a:chExt cx="4590854" cy="1245044"/>
          </a:xfrm>
        </p:grpSpPr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334CB01F-1B43-42A3-BD44-2F3078F983A8}"/>
                </a:ext>
              </a:extLst>
            </p:cNvPr>
            <p:cNvSpPr/>
            <p:nvPr/>
          </p:nvSpPr>
          <p:spPr>
            <a:xfrm>
              <a:off x="414779" y="1461155"/>
              <a:ext cx="4590854" cy="1245044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1FC9D4-B4A9-4366-82FF-21A1E249EAB2}"/>
                </a:ext>
              </a:extLst>
            </p:cNvPr>
            <p:cNvSpPr txBox="1"/>
            <p:nvPr/>
          </p:nvSpPr>
          <p:spPr>
            <a:xfrm>
              <a:off x="716437" y="1696733"/>
              <a:ext cx="3801848" cy="7348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tamaran Thin"/>
                </a:rPr>
                <a:t>It’s does not look like a concrete range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8AAD80-4AE6-48E4-893E-2C5CFEF490E2}"/>
              </a:ext>
            </a:extLst>
          </p:cNvPr>
          <p:cNvGrpSpPr/>
          <p:nvPr/>
        </p:nvGrpSpPr>
        <p:grpSpPr>
          <a:xfrm>
            <a:off x="635076" y="4476010"/>
            <a:ext cx="2564467" cy="1359977"/>
            <a:chOff x="414779" y="1461155"/>
            <a:chExt cx="4590854" cy="1245044"/>
          </a:xfrm>
          <a:solidFill>
            <a:srgbClr val="BEAF90"/>
          </a:solidFill>
        </p:grpSpPr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F32E1EDB-9E55-45E6-8399-9F375DD77DA8}"/>
                </a:ext>
              </a:extLst>
            </p:cNvPr>
            <p:cNvSpPr/>
            <p:nvPr/>
          </p:nvSpPr>
          <p:spPr>
            <a:xfrm>
              <a:off x="414779" y="1461155"/>
              <a:ext cx="4590854" cy="1245044"/>
            </a:xfrm>
            <a:prstGeom prst="cloud">
              <a:avLst/>
            </a:prstGeom>
            <a:grpFill/>
            <a:ln>
              <a:solidFill>
                <a:srgbClr val="9681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42B9688-F55A-4496-9C9D-BD45A6B4B084}"/>
                </a:ext>
              </a:extLst>
            </p:cNvPr>
            <p:cNvSpPr txBox="1"/>
            <p:nvPr/>
          </p:nvSpPr>
          <p:spPr>
            <a:xfrm>
              <a:off x="989491" y="1682503"/>
              <a:ext cx="3441427" cy="8452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tamaran Thin"/>
                </a:rPr>
                <a:t>There are no STL C++ algorithms involved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84FBC2-2F9D-450E-AF42-46947D460D3A}"/>
              </a:ext>
            </a:extLst>
          </p:cNvPr>
          <p:cNvGrpSpPr/>
          <p:nvPr/>
        </p:nvGrpSpPr>
        <p:grpSpPr>
          <a:xfrm>
            <a:off x="6795324" y="5076325"/>
            <a:ext cx="2942566" cy="1316628"/>
            <a:chOff x="414779" y="1461155"/>
            <a:chExt cx="4590854" cy="1245044"/>
          </a:xfrm>
          <a:solidFill>
            <a:srgbClr val="BEAF90"/>
          </a:solidFill>
        </p:grpSpPr>
        <p:sp>
          <p:nvSpPr>
            <p:cNvPr id="48" name="Cloud 47">
              <a:extLst>
                <a:ext uri="{FF2B5EF4-FFF2-40B4-BE49-F238E27FC236}">
                  <a16:creationId xmlns:a16="http://schemas.microsoft.com/office/drawing/2014/main" id="{E50E3DB7-9849-42C7-880C-73D3448EA751}"/>
                </a:ext>
              </a:extLst>
            </p:cNvPr>
            <p:cNvSpPr/>
            <p:nvPr/>
          </p:nvSpPr>
          <p:spPr>
            <a:xfrm>
              <a:off x="414779" y="1461155"/>
              <a:ext cx="4590854" cy="1245044"/>
            </a:xfrm>
            <a:prstGeom prst="cloud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BF8CC6-C116-4818-9BD0-E3BA5ED611F8}"/>
                </a:ext>
              </a:extLst>
            </p:cNvPr>
            <p:cNvSpPr txBox="1"/>
            <p:nvPr/>
          </p:nvSpPr>
          <p:spPr>
            <a:xfrm>
              <a:off x="1467583" y="1647112"/>
              <a:ext cx="2485245" cy="8731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tamaran Thin"/>
                </a:rPr>
                <a:t>It’s not even a single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41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0B09A5-09F9-4726-81C0-295D788A6A1E}"/>
              </a:ext>
            </a:extLst>
          </p:cNvPr>
          <p:cNvSpPr txBox="1">
            <a:spLocks/>
          </p:cNvSpPr>
          <p:nvPr/>
        </p:nvSpPr>
        <p:spPr>
          <a:xfrm>
            <a:off x="1295400" y="217834"/>
            <a:ext cx="8035636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Catamaran Thin"/>
              </a:rPr>
              <a:t>Stage 2 – Final goal</a:t>
            </a:r>
            <a:endParaRPr lang="en-US" dirty="0">
              <a:latin typeface="Catamaran Thin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77DEB8-F884-4E83-B89C-F920B6E63ADB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7" name="Picture 16" descr="Logo, company name&#10;&#10;Description automatically generated">
              <a:extLst>
                <a:ext uri="{FF2B5EF4-FFF2-40B4-BE49-F238E27FC236}">
                  <a16:creationId xmlns:a16="http://schemas.microsoft.com/office/drawing/2014/main" id="{6459DD9A-B412-4636-A9F1-2E344A508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D90E30-30BD-4247-8101-8D7A3FE7429F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D9334E-E856-475B-865C-AAB8CD0F7676}"/>
              </a:ext>
            </a:extLst>
          </p:cNvPr>
          <p:cNvSpPr txBox="1"/>
          <p:nvPr/>
        </p:nvSpPr>
        <p:spPr>
          <a:xfrm>
            <a:off x="5121646" y="1715727"/>
            <a:ext cx="2802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tamaran Thin"/>
            </a:endParaRPr>
          </a:p>
        </p:txBody>
      </p:sp>
      <p:sp>
        <p:nvSpPr>
          <p:cNvPr id="10" name="Google Shape;338;p38">
            <a:extLst>
              <a:ext uri="{FF2B5EF4-FFF2-40B4-BE49-F238E27FC236}">
                <a16:creationId xmlns:a16="http://schemas.microsoft.com/office/drawing/2014/main" id="{133A1DA0-768A-4E57-92A7-597785A834AC}"/>
              </a:ext>
            </a:extLst>
          </p:cNvPr>
          <p:cNvSpPr/>
          <p:nvPr/>
        </p:nvSpPr>
        <p:spPr>
          <a:xfrm>
            <a:off x="4124739" y="1766908"/>
            <a:ext cx="2926510" cy="821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46;p38">
            <a:extLst>
              <a:ext uri="{FF2B5EF4-FFF2-40B4-BE49-F238E27FC236}">
                <a16:creationId xmlns:a16="http://schemas.microsoft.com/office/drawing/2014/main" id="{28C93F3F-DF4B-4354-9EEB-8D2D5770069A}"/>
              </a:ext>
            </a:extLst>
          </p:cNvPr>
          <p:cNvSpPr/>
          <p:nvPr/>
        </p:nvSpPr>
        <p:spPr>
          <a:xfrm>
            <a:off x="1295400" y="1556759"/>
            <a:ext cx="3178265" cy="1237212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4EB27-6AAE-44A3-AE74-51584361522C}"/>
              </a:ext>
            </a:extLst>
          </p:cNvPr>
          <p:cNvSpPr txBox="1"/>
          <p:nvPr/>
        </p:nvSpPr>
        <p:spPr>
          <a:xfrm>
            <a:off x="1463688" y="1636756"/>
            <a:ext cx="2661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Catamaran Thin"/>
              </a:rPr>
              <a:t>Provide combined algorithmic implementations dedicated to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each combination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tamaran Thin"/>
              </a:rPr>
              <a:t>of two, three etc. views – operations.</a:t>
            </a:r>
            <a:endParaRPr lang="en-US" sz="1600" dirty="0">
              <a:latin typeface="Catamaran Thi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4992E2-6A68-42F2-9124-F90703676B46}"/>
              </a:ext>
            </a:extLst>
          </p:cNvPr>
          <p:cNvSpPr txBox="1"/>
          <p:nvPr/>
        </p:nvSpPr>
        <p:spPr>
          <a:xfrm>
            <a:off x="4634704" y="1860165"/>
            <a:ext cx="2255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tamaran Thin"/>
              </a:rPr>
              <a:t>Hundreds</a:t>
            </a:r>
            <a:r>
              <a:rPr lang="en-US" sz="1600" dirty="0">
                <a:latin typeface="Catamaran Thin"/>
              </a:rPr>
              <a:t> or </a:t>
            </a:r>
            <a:r>
              <a:rPr lang="en-US" sz="1600" b="1" dirty="0">
                <a:latin typeface="Catamaran Thin"/>
              </a:rPr>
              <a:t>thousands </a:t>
            </a:r>
            <a:r>
              <a:rPr lang="en-US" sz="1600" dirty="0">
                <a:latin typeface="Catamaran Thin"/>
              </a:rPr>
              <a:t>of combinations.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3E30CE-61BC-4B1E-8F19-1C5A3F66A563}"/>
              </a:ext>
            </a:extLst>
          </p:cNvPr>
          <p:cNvSpPr txBox="1"/>
          <p:nvPr/>
        </p:nvSpPr>
        <p:spPr>
          <a:xfrm>
            <a:off x="8072676" y="4382139"/>
            <a:ext cx="1258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</a:rPr>
              <a:t>remove_if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8A70DE-70E7-4077-9550-33540451BEC5}"/>
              </a:ext>
            </a:extLst>
          </p:cNvPr>
          <p:cNvSpPr txBox="1"/>
          <p:nvPr/>
        </p:nvSpPr>
        <p:spPr>
          <a:xfrm>
            <a:off x="8701856" y="3429000"/>
            <a:ext cx="1258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transform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99C5F6-B8B8-4F15-B13A-6CA4238EB3A9}"/>
              </a:ext>
            </a:extLst>
          </p:cNvPr>
          <p:cNvSpPr txBox="1"/>
          <p:nvPr/>
        </p:nvSpPr>
        <p:spPr>
          <a:xfrm>
            <a:off x="7486371" y="2759626"/>
            <a:ext cx="1258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</a:rPr>
              <a:t>group_by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BB59DE-0EDC-4349-86A0-5CF3D01975ED}"/>
              </a:ext>
            </a:extLst>
          </p:cNvPr>
          <p:cNvSpPr txBox="1"/>
          <p:nvPr/>
        </p:nvSpPr>
        <p:spPr>
          <a:xfrm>
            <a:off x="9257695" y="2144081"/>
            <a:ext cx="969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replace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7B5569-02FD-4684-84FF-B8C6499DCB5E}"/>
              </a:ext>
            </a:extLst>
          </p:cNvPr>
          <p:cNvSpPr txBox="1"/>
          <p:nvPr/>
        </p:nvSpPr>
        <p:spPr>
          <a:xfrm>
            <a:off x="9638241" y="5187116"/>
            <a:ext cx="670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iota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0628B6-2394-4F7D-B8C3-68D9DF018495}"/>
              </a:ext>
            </a:extLst>
          </p:cNvPr>
          <p:cNvSpPr txBox="1"/>
          <p:nvPr/>
        </p:nvSpPr>
        <p:spPr>
          <a:xfrm>
            <a:off x="9679545" y="2822922"/>
            <a:ext cx="629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fill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FE306-C9F9-43FE-8922-BCFF1A64FE93}"/>
              </a:ext>
            </a:extLst>
          </p:cNvPr>
          <p:cNvSpPr txBox="1"/>
          <p:nvPr/>
        </p:nvSpPr>
        <p:spPr>
          <a:xfrm>
            <a:off x="10665312" y="2443466"/>
            <a:ext cx="670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sort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9C0E69-B5F5-433D-A4F5-FFB772AE846B}"/>
              </a:ext>
            </a:extLst>
          </p:cNvPr>
          <p:cNvSpPr txBox="1"/>
          <p:nvPr/>
        </p:nvSpPr>
        <p:spPr>
          <a:xfrm>
            <a:off x="7578152" y="5497781"/>
            <a:ext cx="1886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Consolas" panose="020B0609020204030204" pitchFamily="49" charset="0"/>
              </a:rPr>
              <a:t>binary_search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AD7B59-4CDF-413D-A75A-F2A54A6E47C4}"/>
              </a:ext>
            </a:extLst>
          </p:cNvPr>
          <p:cNvSpPr txBox="1"/>
          <p:nvPr/>
        </p:nvSpPr>
        <p:spPr>
          <a:xfrm>
            <a:off x="10250198" y="4296727"/>
            <a:ext cx="6877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find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171F8D-9E0E-4062-B709-4F9867F70462}"/>
              </a:ext>
            </a:extLst>
          </p:cNvPr>
          <p:cNvSpPr txBox="1"/>
          <p:nvPr/>
        </p:nvSpPr>
        <p:spPr>
          <a:xfrm>
            <a:off x="10665311" y="5022073"/>
            <a:ext cx="670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copy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2B4098-3EF9-4B0A-A57A-1A0ACAACFF3E}"/>
              </a:ext>
            </a:extLst>
          </p:cNvPr>
          <p:cNvSpPr txBox="1"/>
          <p:nvPr/>
        </p:nvSpPr>
        <p:spPr>
          <a:xfrm>
            <a:off x="10227144" y="3641449"/>
            <a:ext cx="110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generate</a:t>
            </a:r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CAB92E-EFDE-4D88-9854-93113E8CE14A}"/>
              </a:ext>
            </a:extLst>
          </p:cNvPr>
          <p:cNvCxnSpPr>
            <a:stCxn id="33" idx="0"/>
            <a:endCxn id="26" idx="2"/>
          </p:cNvCxnSpPr>
          <p:nvPr/>
        </p:nvCxnSpPr>
        <p:spPr>
          <a:xfrm flipV="1">
            <a:off x="8521332" y="4720693"/>
            <a:ext cx="180524" cy="777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C8FAF6-411C-4CD8-9B14-B6AAC031A76C}"/>
              </a:ext>
            </a:extLst>
          </p:cNvPr>
          <p:cNvCxnSpPr>
            <a:cxnSpLocks/>
            <a:stCxn id="26" idx="0"/>
            <a:endCxn id="28" idx="2"/>
          </p:cNvCxnSpPr>
          <p:nvPr/>
        </p:nvCxnSpPr>
        <p:spPr>
          <a:xfrm flipH="1" flipV="1">
            <a:off x="8115551" y="3098180"/>
            <a:ext cx="586305" cy="1283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496A91-B3FA-4554-AD0E-9CFECCABF88B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 flipH="1" flipV="1">
            <a:off x="9742420" y="2482635"/>
            <a:ext cx="251715" cy="340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CC0FC1-9070-44F3-BFA9-6A3C385E385E}"/>
              </a:ext>
            </a:extLst>
          </p:cNvPr>
          <p:cNvCxnSpPr>
            <a:cxnSpLocks/>
            <a:stCxn id="30" idx="0"/>
            <a:endCxn id="34" idx="2"/>
          </p:cNvCxnSpPr>
          <p:nvPr/>
        </p:nvCxnSpPr>
        <p:spPr>
          <a:xfrm flipV="1">
            <a:off x="9973483" y="4635281"/>
            <a:ext cx="620568" cy="55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2D1740-1F77-4BFC-AE24-6F1BD75988BF}"/>
              </a:ext>
            </a:extLst>
          </p:cNvPr>
          <p:cNvCxnSpPr>
            <a:cxnSpLocks/>
            <a:stCxn id="30" idx="0"/>
            <a:endCxn id="27" idx="2"/>
          </p:cNvCxnSpPr>
          <p:nvPr/>
        </p:nvCxnSpPr>
        <p:spPr>
          <a:xfrm flipH="1" flipV="1">
            <a:off x="9331036" y="3767554"/>
            <a:ext cx="642447" cy="1419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867A8-5D24-4C5F-9434-FA5C3E0015B7}"/>
              </a:ext>
            </a:extLst>
          </p:cNvPr>
          <p:cNvCxnSpPr>
            <a:cxnSpLocks/>
            <a:stCxn id="36" idx="0"/>
            <a:endCxn id="32" idx="2"/>
          </p:cNvCxnSpPr>
          <p:nvPr/>
        </p:nvCxnSpPr>
        <p:spPr>
          <a:xfrm flipV="1">
            <a:off x="10781470" y="2782020"/>
            <a:ext cx="219084" cy="859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7A32FF-C858-42F2-8CAE-3A445AD70583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 flipH="1">
            <a:off x="9331036" y="2482635"/>
            <a:ext cx="411384" cy="94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DE85B85-5209-4E7C-B990-633C1EA0EF44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V="1">
            <a:off x="10594051" y="3980003"/>
            <a:ext cx="187419" cy="316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1D33B47-1B46-420A-B032-E1B7177F2427}"/>
              </a:ext>
            </a:extLst>
          </p:cNvPr>
          <p:cNvCxnSpPr>
            <a:cxnSpLocks/>
            <a:stCxn id="26" idx="2"/>
            <a:endCxn id="30" idx="1"/>
          </p:cNvCxnSpPr>
          <p:nvPr/>
        </p:nvCxnSpPr>
        <p:spPr>
          <a:xfrm>
            <a:off x="8701856" y="4720693"/>
            <a:ext cx="936385" cy="63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21B37BA-085A-4588-B872-85E8273D6A5D}"/>
              </a:ext>
            </a:extLst>
          </p:cNvPr>
          <p:cNvCxnSpPr>
            <a:cxnSpLocks/>
            <a:stCxn id="26" idx="0"/>
            <a:endCxn id="36" idx="1"/>
          </p:cNvCxnSpPr>
          <p:nvPr/>
        </p:nvCxnSpPr>
        <p:spPr>
          <a:xfrm flipV="1">
            <a:off x="8701856" y="3810726"/>
            <a:ext cx="1525288" cy="571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C59DBB-A53E-4814-A9A9-4EF226C2C9A1}"/>
              </a:ext>
            </a:extLst>
          </p:cNvPr>
          <p:cNvCxnSpPr>
            <a:cxnSpLocks/>
            <a:stCxn id="28" idx="0"/>
            <a:endCxn id="29" idx="1"/>
          </p:cNvCxnSpPr>
          <p:nvPr/>
        </p:nvCxnSpPr>
        <p:spPr>
          <a:xfrm flipV="1">
            <a:off x="8115551" y="2313358"/>
            <a:ext cx="1142144" cy="446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DE32D3B-1882-4DF2-B86C-E9B3C0DA6A50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H="1" flipV="1">
            <a:off x="10781470" y="3980003"/>
            <a:ext cx="219083" cy="1042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E3C2F39-71BD-4461-BBAB-34294FF0CCFC}"/>
              </a:ext>
            </a:extLst>
          </p:cNvPr>
          <p:cNvCxnSpPr>
            <a:cxnSpLocks/>
            <a:stCxn id="36" idx="0"/>
            <a:endCxn id="31" idx="2"/>
          </p:cNvCxnSpPr>
          <p:nvPr/>
        </p:nvCxnSpPr>
        <p:spPr>
          <a:xfrm flipH="1" flipV="1">
            <a:off x="9994135" y="3161476"/>
            <a:ext cx="787335" cy="47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04B232E-FAA7-4E66-8881-7E777801DA8C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flipH="1">
            <a:off x="9994135" y="2612743"/>
            <a:ext cx="671177" cy="210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9707025-08C1-4B4F-A8A1-E3C96316AF6A}"/>
              </a:ext>
            </a:extLst>
          </p:cNvPr>
          <p:cNvCxnSpPr>
            <a:cxnSpLocks/>
            <a:stCxn id="28" idx="2"/>
            <a:endCxn id="27" idx="1"/>
          </p:cNvCxnSpPr>
          <p:nvPr/>
        </p:nvCxnSpPr>
        <p:spPr>
          <a:xfrm>
            <a:off x="8115551" y="3098180"/>
            <a:ext cx="586305" cy="500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23244DE-9190-4578-9DBB-930380C4B0BE}"/>
              </a:ext>
            </a:extLst>
          </p:cNvPr>
          <p:cNvCxnSpPr>
            <a:cxnSpLocks/>
            <a:stCxn id="33" idx="0"/>
            <a:endCxn id="29" idx="2"/>
          </p:cNvCxnSpPr>
          <p:nvPr/>
        </p:nvCxnSpPr>
        <p:spPr>
          <a:xfrm flipV="1">
            <a:off x="8521332" y="2482635"/>
            <a:ext cx="1221088" cy="3015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F35FD6-5FC3-4DCB-81CA-DEBB95FD2B97}"/>
              </a:ext>
            </a:extLst>
          </p:cNvPr>
          <p:cNvCxnSpPr>
            <a:cxnSpLocks/>
            <a:stCxn id="30" idx="0"/>
            <a:endCxn id="29" idx="2"/>
          </p:cNvCxnSpPr>
          <p:nvPr/>
        </p:nvCxnSpPr>
        <p:spPr>
          <a:xfrm flipH="1" flipV="1">
            <a:off x="9742420" y="2482635"/>
            <a:ext cx="231063" cy="2704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F46E54C-3B88-4313-8674-7C82DD49226F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8744730" y="2928903"/>
            <a:ext cx="1482414" cy="881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B474EBE-EF8C-4A3B-9EBA-DC9B3080F603}"/>
              </a:ext>
            </a:extLst>
          </p:cNvPr>
          <p:cNvCxnSpPr>
            <a:cxnSpLocks/>
            <a:stCxn id="28" idx="2"/>
            <a:endCxn id="35" idx="1"/>
          </p:cNvCxnSpPr>
          <p:nvPr/>
        </p:nvCxnSpPr>
        <p:spPr>
          <a:xfrm>
            <a:off x="8115551" y="3098180"/>
            <a:ext cx="2549760" cy="2093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9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5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0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20" grpId="0"/>
      <p:bldP spid="22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0B09A5-09F9-4726-81C0-295D788A6A1E}"/>
              </a:ext>
            </a:extLst>
          </p:cNvPr>
          <p:cNvSpPr txBox="1">
            <a:spLocks/>
          </p:cNvSpPr>
          <p:nvPr/>
        </p:nvSpPr>
        <p:spPr>
          <a:xfrm>
            <a:off x="1295400" y="217834"/>
            <a:ext cx="8035636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latin typeface="Catamaran Thin"/>
              </a:rPr>
              <a:t>Stage 2 – Final goal</a:t>
            </a:r>
            <a:endParaRPr lang="en-US" dirty="0">
              <a:latin typeface="Catamaran Thin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77DEB8-F884-4E83-B89C-F920B6E63ADB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7" name="Picture 16" descr="Logo, company name&#10;&#10;Description automatically generated">
              <a:extLst>
                <a:ext uri="{FF2B5EF4-FFF2-40B4-BE49-F238E27FC236}">
                  <a16:creationId xmlns:a16="http://schemas.microsoft.com/office/drawing/2014/main" id="{6459DD9A-B412-4636-A9F1-2E344A508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D90E30-30BD-4247-8101-8D7A3FE7429F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D9334E-E856-475B-865C-AAB8CD0F7676}"/>
              </a:ext>
            </a:extLst>
          </p:cNvPr>
          <p:cNvSpPr txBox="1"/>
          <p:nvPr/>
        </p:nvSpPr>
        <p:spPr>
          <a:xfrm>
            <a:off x="5121646" y="1715727"/>
            <a:ext cx="2802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tamaran Thin"/>
            </a:endParaRPr>
          </a:p>
        </p:txBody>
      </p:sp>
      <p:sp>
        <p:nvSpPr>
          <p:cNvPr id="10" name="Google Shape;338;p38">
            <a:extLst>
              <a:ext uri="{FF2B5EF4-FFF2-40B4-BE49-F238E27FC236}">
                <a16:creationId xmlns:a16="http://schemas.microsoft.com/office/drawing/2014/main" id="{133A1DA0-768A-4E57-92A7-597785A834AC}"/>
              </a:ext>
            </a:extLst>
          </p:cNvPr>
          <p:cNvSpPr/>
          <p:nvPr/>
        </p:nvSpPr>
        <p:spPr>
          <a:xfrm>
            <a:off x="4124739" y="1766908"/>
            <a:ext cx="2926510" cy="821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44;p38">
            <a:extLst>
              <a:ext uri="{FF2B5EF4-FFF2-40B4-BE49-F238E27FC236}">
                <a16:creationId xmlns:a16="http://schemas.microsoft.com/office/drawing/2014/main" id="{AC66814C-4099-4104-BE16-02868910B35B}"/>
              </a:ext>
            </a:extLst>
          </p:cNvPr>
          <p:cNvSpPr/>
          <p:nvPr/>
        </p:nvSpPr>
        <p:spPr>
          <a:xfrm>
            <a:off x="4124739" y="4677914"/>
            <a:ext cx="2926510" cy="8212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346;p38">
            <a:extLst>
              <a:ext uri="{FF2B5EF4-FFF2-40B4-BE49-F238E27FC236}">
                <a16:creationId xmlns:a16="http://schemas.microsoft.com/office/drawing/2014/main" id="{28C93F3F-DF4B-4354-9EEB-8D2D5770069A}"/>
              </a:ext>
            </a:extLst>
          </p:cNvPr>
          <p:cNvSpPr/>
          <p:nvPr/>
        </p:nvSpPr>
        <p:spPr>
          <a:xfrm>
            <a:off x="1295400" y="1556759"/>
            <a:ext cx="3178265" cy="1237212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348;p38">
            <a:extLst>
              <a:ext uri="{FF2B5EF4-FFF2-40B4-BE49-F238E27FC236}">
                <a16:creationId xmlns:a16="http://schemas.microsoft.com/office/drawing/2014/main" id="{5BC128CF-B14B-45A6-9686-3CC47EEE4C80}"/>
              </a:ext>
            </a:extLst>
          </p:cNvPr>
          <p:cNvSpPr/>
          <p:nvPr/>
        </p:nvSpPr>
        <p:spPr>
          <a:xfrm>
            <a:off x="1295400" y="4466004"/>
            <a:ext cx="3178265" cy="1237212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4EB27-6AAE-44A3-AE74-51584361522C}"/>
              </a:ext>
            </a:extLst>
          </p:cNvPr>
          <p:cNvSpPr txBox="1"/>
          <p:nvPr/>
        </p:nvSpPr>
        <p:spPr>
          <a:xfrm>
            <a:off x="1463688" y="1636756"/>
            <a:ext cx="2661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Catamaran Thin"/>
              </a:rPr>
              <a:t>Provide combined algorithmic implementations dedicated to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each combination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atamaran Thin"/>
              </a:rPr>
              <a:t>of two, three etc. views – operations.</a:t>
            </a:r>
            <a:endParaRPr lang="en-US" sz="1600" dirty="0">
              <a:latin typeface="Catamaran Thi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4992E2-6A68-42F2-9124-F90703676B46}"/>
              </a:ext>
            </a:extLst>
          </p:cNvPr>
          <p:cNvSpPr txBox="1"/>
          <p:nvPr/>
        </p:nvSpPr>
        <p:spPr>
          <a:xfrm>
            <a:off x="4634704" y="1860165"/>
            <a:ext cx="22555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tamaran Thin"/>
              </a:rPr>
              <a:t>Hundreds</a:t>
            </a:r>
            <a:r>
              <a:rPr lang="en-US" sz="1600" dirty="0">
                <a:latin typeface="Catamaran Thin"/>
              </a:rPr>
              <a:t> or </a:t>
            </a:r>
            <a:r>
              <a:rPr lang="en-US" sz="1600" b="1" dirty="0">
                <a:latin typeface="Catamaran Thin"/>
              </a:rPr>
              <a:t>thousands </a:t>
            </a:r>
            <a:r>
              <a:rPr lang="en-US" sz="1600" dirty="0">
                <a:latin typeface="Catamaran Thin"/>
              </a:rPr>
              <a:t>of combinations.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E6F3648-AE91-4AD9-B9CD-7C2FF43C770B}"/>
              </a:ext>
            </a:extLst>
          </p:cNvPr>
          <p:cNvGrpSpPr/>
          <p:nvPr/>
        </p:nvGrpSpPr>
        <p:grpSpPr>
          <a:xfrm>
            <a:off x="1295400" y="3011382"/>
            <a:ext cx="5755849" cy="1237212"/>
            <a:chOff x="1295400" y="3011382"/>
            <a:chExt cx="5755849" cy="1237212"/>
          </a:xfrm>
        </p:grpSpPr>
        <p:sp>
          <p:nvSpPr>
            <p:cNvPr id="9" name="Google Shape;337;p38">
              <a:extLst>
                <a:ext uri="{FF2B5EF4-FFF2-40B4-BE49-F238E27FC236}">
                  <a16:creationId xmlns:a16="http://schemas.microsoft.com/office/drawing/2014/main" id="{E9E41956-5523-4B42-8D67-85CA75D77A1E}"/>
                </a:ext>
              </a:extLst>
            </p:cNvPr>
            <p:cNvSpPr/>
            <p:nvPr/>
          </p:nvSpPr>
          <p:spPr>
            <a:xfrm>
              <a:off x="1295400" y="3011382"/>
              <a:ext cx="3178265" cy="12372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42;p38">
              <a:extLst>
                <a:ext uri="{FF2B5EF4-FFF2-40B4-BE49-F238E27FC236}">
                  <a16:creationId xmlns:a16="http://schemas.microsoft.com/office/drawing/2014/main" id="{EEA7670D-AF72-4874-80C8-D36448682155}"/>
                </a:ext>
              </a:extLst>
            </p:cNvPr>
            <p:cNvSpPr/>
            <p:nvPr/>
          </p:nvSpPr>
          <p:spPr>
            <a:xfrm>
              <a:off x="4124739" y="3230846"/>
              <a:ext cx="2926510" cy="821206"/>
            </a:xfrm>
            <a:prstGeom prst="rect">
              <a:avLst/>
            </a:prstGeom>
            <a:solidFill>
              <a:schemeClr val="accent1">
                <a:alpha val="732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00557C-A0E4-4E75-B278-00D50D4D2669}"/>
                </a:ext>
              </a:extLst>
            </p:cNvPr>
            <p:cNvSpPr txBox="1"/>
            <p:nvPr/>
          </p:nvSpPr>
          <p:spPr>
            <a:xfrm>
              <a:off x="1463688" y="3212949"/>
              <a:ext cx="266105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Catamaran Thin"/>
                </a:rPr>
                <a:t>Isolate and parallelize each single operation in a </a:t>
              </a:r>
              <a:r>
                <a:rPr lang="en-US" sz="1600" b="1" dirty="0">
                  <a:solidFill>
                    <a:schemeClr val="bg1"/>
                  </a:solidFill>
                  <a:latin typeface="Catamaran Thin"/>
                </a:rPr>
                <a:t>fork-join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latin typeface="Catamaran Thin"/>
                </a:rPr>
                <a:t> mode.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9FA5F1-9123-4908-92C5-826D3156493F}"/>
                </a:ext>
              </a:extLst>
            </p:cNvPr>
            <p:cNvSpPr txBox="1"/>
            <p:nvPr/>
          </p:nvSpPr>
          <p:spPr>
            <a:xfrm>
              <a:off x="4634703" y="3336059"/>
              <a:ext cx="22555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dirty="0">
                <a:latin typeface="Catamaran Thin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82A28A3-F0D7-4313-AB4D-9CC58F463308}"/>
              </a:ext>
            </a:extLst>
          </p:cNvPr>
          <p:cNvSpPr txBox="1"/>
          <p:nvPr/>
        </p:nvSpPr>
        <p:spPr>
          <a:xfrm>
            <a:off x="4530285" y="3441272"/>
            <a:ext cx="2255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Catamaran Thin"/>
              </a:rPr>
              <a:t>Barriers </a:t>
            </a:r>
            <a:r>
              <a:rPr lang="en-US" sz="1600" dirty="0">
                <a:latin typeface="Catamaran Thin"/>
              </a:rPr>
              <a:t>are bad.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3C59A2-B804-4F27-815B-5CB267514CF0}"/>
              </a:ext>
            </a:extLst>
          </p:cNvPr>
          <p:cNvSpPr txBox="1"/>
          <p:nvPr/>
        </p:nvSpPr>
        <p:spPr>
          <a:xfrm>
            <a:off x="9955560" y="2458020"/>
            <a:ext cx="170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t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ransform()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866C23-DED4-4088-A36D-A2619D47B019}"/>
              </a:ext>
            </a:extLst>
          </p:cNvPr>
          <p:cNvSpPr txBox="1"/>
          <p:nvPr/>
        </p:nvSpPr>
        <p:spPr>
          <a:xfrm>
            <a:off x="10024100" y="4410852"/>
            <a:ext cx="170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remove_if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FA49BF7-DBFB-493A-A91A-83F5B2065918}"/>
              </a:ext>
            </a:extLst>
          </p:cNvPr>
          <p:cNvSpPr txBox="1"/>
          <p:nvPr/>
        </p:nvSpPr>
        <p:spPr>
          <a:xfrm>
            <a:off x="1470635" y="4667921"/>
            <a:ext cx="26567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Fuse</a:t>
            </a:r>
            <a:r>
              <a:rPr lang="en-US" sz="1600" dirty="0">
                <a:solidFill>
                  <a:schemeClr val="bg1"/>
                </a:solidFill>
                <a:latin typeface="Catamaran Thin"/>
              </a:rPr>
              <a:t> the multiple sequencies on an element-by-element basis and parallelize it.</a:t>
            </a:r>
            <a:endParaRPr lang="en-US" sz="1600" dirty="0">
              <a:latin typeface="Catamaran Thin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9945122-6C38-4437-A794-68086C6E890E}"/>
              </a:ext>
            </a:extLst>
          </p:cNvPr>
          <p:cNvSpPr txBox="1"/>
          <p:nvPr/>
        </p:nvSpPr>
        <p:spPr>
          <a:xfrm>
            <a:off x="5468158" y="4843010"/>
            <a:ext cx="588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atamaran Thin"/>
              </a:rPr>
              <a:t> </a:t>
            </a: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6A2CEEF-DF2D-474D-B478-B1AA773CCDE6}"/>
              </a:ext>
            </a:extLst>
          </p:cNvPr>
          <p:cNvGrpSpPr/>
          <p:nvPr/>
        </p:nvGrpSpPr>
        <p:grpSpPr>
          <a:xfrm>
            <a:off x="8947373" y="1360219"/>
            <a:ext cx="764927" cy="4516059"/>
            <a:chOff x="8947373" y="1360219"/>
            <a:chExt cx="764927" cy="451605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E5C65D-ACEF-4E6A-AB22-7BB4ACFB0D73}"/>
                </a:ext>
              </a:extLst>
            </p:cNvPr>
            <p:cNvGrpSpPr/>
            <p:nvPr/>
          </p:nvGrpSpPr>
          <p:grpSpPr>
            <a:xfrm>
              <a:off x="8947373" y="2347291"/>
              <a:ext cx="133880" cy="595659"/>
              <a:chOff x="7925887" y="2410359"/>
              <a:chExt cx="234251" cy="681457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13AEE00-3FED-4337-9FD8-EE07BE63B070}"/>
                  </a:ext>
                </a:extLst>
              </p:cNvPr>
              <p:cNvGrpSpPr/>
              <p:nvPr/>
            </p:nvGrpSpPr>
            <p:grpSpPr>
              <a:xfrm>
                <a:off x="7925887" y="2410359"/>
                <a:ext cx="229125" cy="344366"/>
                <a:chOff x="8247380" y="2171024"/>
                <a:chExt cx="229125" cy="1058920"/>
              </a:xfrm>
            </p:grpSpPr>
            <p:sp>
              <p:nvSpPr>
                <p:cNvPr id="130" name="Arc 129">
                  <a:extLst>
                    <a:ext uri="{FF2B5EF4-FFF2-40B4-BE49-F238E27FC236}">
                      <a16:creationId xmlns:a16="http://schemas.microsoft.com/office/drawing/2014/main" id="{19160F1D-4FCA-4918-8896-6BE39A87840E}"/>
                    </a:ext>
                  </a:extLst>
                </p:cNvPr>
                <p:cNvSpPr/>
                <p:nvPr/>
              </p:nvSpPr>
              <p:spPr>
                <a:xfrm>
                  <a:off x="8247380" y="2171024"/>
                  <a:ext cx="223999" cy="260539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1" name="Arc 130">
                  <a:extLst>
                    <a:ext uri="{FF2B5EF4-FFF2-40B4-BE49-F238E27FC236}">
                      <a16:creationId xmlns:a16="http://schemas.microsoft.com/office/drawing/2014/main" id="{6621C8A9-AF29-4ED3-9AC1-638D74844B44}"/>
                    </a:ext>
                  </a:extLst>
                </p:cNvPr>
                <p:cNvSpPr/>
                <p:nvPr/>
              </p:nvSpPr>
              <p:spPr>
                <a:xfrm flipH="1">
                  <a:off x="8247606" y="2446632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Arc 131">
                  <a:extLst>
                    <a:ext uri="{FF2B5EF4-FFF2-40B4-BE49-F238E27FC236}">
                      <a16:creationId xmlns:a16="http://schemas.microsoft.com/office/drawing/2014/main" id="{F9407B04-9DCD-4AA0-9161-8112CC29D5CC}"/>
                    </a:ext>
                  </a:extLst>
                </p:cNvPr>
                <p:cNvSpPr/>
                <p:nvPr/>
              </p:nvSpPr>
              <p:spPr>
                <a:xfrm>
                  <a:off x="8249740" y="2707172"/>
                  <a:ext cx="223999" cy="260541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Arc 132">
                  <a:extLst>
                    <a:ext uri="{FF2B5EF4-FFF2-40B4-BE49-F238E27FC236}">
                      <a16:creationId xmlns:a16="http://schemas.microsoft.com/office/drawing/2014/main" id="{AFEE19E8-C255-42B9-B0C4-57AE9F9F1FA7}"/>
                    </a:ext>
                  </a:extLst>
                </p:cNvPr>
                <p:cNvSpPr/>
                <p:nvPr/>
              </p:nvSpPr>
              <p:spPr>
                <a:xfrm flipH="1">
                  <a:off x="8252506" y="2969404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B87A97CD-C41A-4142-A6F6-065B430490E2}"/>
                  </a:ext>
                </a:extLst>
              </p:cNvPr>
              <p:cNvGrpSpPr/>
              <p:nvPr/>
            </p:nvGrpSpPr>
            <p:grpSpPr>
              <a:xfrm>
                <a:off x="7931013" y="2753262"/>
                <a:ext cx="229125" cy="338554"/>
                <a:chOff x="8247380" y="2188895"/>
                <a:chExt cx="229125" cy="1041049"/>
              </a:xfrm>
            </p:grpSpPr>
            <p:sp>
              <p:nvSpPr>
                <p:cNvPr id="135" name="Arc 134">
                  <a:extLst>
                    <a:ext uri="{FF2B5EF4-FFF2-40B4-BE49-F238E27FC236}">
                      <a16:creationId xmlns:a16="http://schemas.microsoft.com/office/drawing/2014/main" id="{8B7E2ED5-8829-4E92-8956-7D0E0C60AE84}"/>
                    </a:ext>
                  </a:extLst>
                </p:cNvPr>
                <p:cNvSpPr/>
                <p:nvPr/>
              </p:nvSpPr>
              <p:spPr>
                <a:xfrm>
                  <a:off x="8247380" y="2188895"/>
                  <a:ext cx="223999" cy="260539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Arc 135">
                  <a:extLst>
                    <a:ext uri="{FF2B5EF4-FFF2-40B4-BE49-F238E27FC236}">
                      <a16:creationId xmlns:a16="http://schemas.microsoft.com/office/drawing/2014/main" id="{459F05B2-FEDC-4E59-A38F-629E21CB0A39}"/>
                    </a:ext>
                  </a:extLst>
                </p:cNvPr>
                <p:cNvSpPr/>
                <p:nvPr/>
              </p:nvSpPr>
              <p:spPr>
                <a:xfrm flipH="1">
                  <a:off x="8247606" y="2446632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Arc 136">
                  <a:extLst>
                    <a:ext uri="{FF2B5EF4-FFF2-40B4-BE49-F238E27FC236}">
                      <a16:creationId xmlns:a16="http://schemas.microsoft.com/office/drawing/2014/main" id="{59B92338-4FA7-4E04-AE76-1045D432D423}"/>
                    </a:ext>
                  </a:extLst>
                </p:cNvPr>
                <p:cNvSpPr/>
                <p:nvPr/>
              </p:nvSpPr>
              <p:spPr>
                <a:xfrm>
                  <a:off x="8249740" y="2707172"/>
                  <a:ext cx="223999" cy="260541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8" name="Arc 137">
                  <a:extLst>
                    <a:ext uri="{FF2B5EF4-FFF2-40B4-BE49-F238E27FC236}">
                      <a16:creationId xmlns:a16="http://schemas.microsoft.com/office/drawing/2014/main" id="{56874647-E590-4A04-BA2C-DA1C618C07AB}"/>
                    </a:ext>
                  </a:extLst>
                </p:cNvPr>
                <p:cNvSpPr/>
                <p:nvPr/>
              </p:nvSpPr>
              <p:spPr>
                <a:xfrm flipH="1">
                  <a:off x="8252506" y="2969404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33EEE7E1-6A30-4D68-AF5A-E8CA7F21E402}"/>
                </a:ext>
              </a:extLst>
            </p:cNvPr>
            <p:cNvGrpSpPr/>
            <p:nvPr/>
          </p:nvGrpSpPr>
          <p:grpSpPr>
            <a:xfrm>
              <a:off x="9277808" y="2343773"/>
              <a:ext cx="133880" cy="595659"/>
              <a:chOff x="7925887" y="2410359"/>
              <a:chExt cx="234251" cy="681457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E93B6EB-C275-4532-B624-4D2F83051941}"/>
                  </a:ext>
                </a:extLst>
              </p:cNvPr>
              <p:cNvGrpSpPr/>
              <p:nvPr/>
            </p:nvGrpSpPr>
            <p:grpSpPr>
              <a:xfrm>
                <a:off x="7925887" y="2410359"/>
                <a:ext cx="229125" cy="344366"/>
                <a:chOff x="8247380" y="2171024"/>
                <a:chExt cx="229125" cy="1058920"/>
              </a:xfrm>
            </p:grpSpPr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231C5E89-617A-4591-9206-8FAE1E8843F1}"/>
                    </a:ext>
                  </a:extLst>
                </p:cNvPr>
                <p:cNvSpPr/>
                <p:nvPr/>
              </p:nvSpPr>
              <p:spPr>
                <a:xfrm>
                  <a:off x="8247380" y="2171024"/>
                  <a:ext cx="223999" cy="260539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57DAA3E5-31DA-4621-9880-9A8D7C861D02}"/>
                    </a:ext>
                  </a:extLst>
                </p:cNvPr>
                <p:cNvSpPr/>
                <p:nvPr/>
              </p:nvSpPr>
              <p:spPr>
                <a:xfrm flipH="1">
                  <a:off x="8247606" y="2446632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Arc 169">
                  <a:extLst>
                    <a:ext uri="{FF2B5EF4-FFF2-40B4-BE49-F238E27FC236}">
                      <a16:creationId xmlns:a16="http://schemas.microsoft.com/office/drawing/2014/main" id="{B0F2DBB1-9D2B-4088-BE17-FE9EEBDD2FC9}"/>
                    </a:ext>
                  </a:extLst>
                </p:cNvPr>
                <p:cNvSpPr/>
                <p:nvPr/>
              </p:nvSpPr>
              <p:spPr>
                <a:xfrm>
                  <a:off x="8249740" y="2707172"/>
                  <a:ext cx="223999" cy="260541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Arc 170">
                  <a:extLst>
                    <a:ext uri="{FF2B5EF4-FFF2-40B4-BE49-F238E27FC236}">
                      <a16:creationId xmlns:a16="http://schemas.microsoft.com/office/drawing/2014/main" id="{6A3CA910-F0AF-48C4-A6A4-9FDB5B91170C}"/>
                    </a:ext>
                  </a:extLst>
                </p:cNvPr>
                <p:cNvSpPr/>
                <p:nvPr/>
              </p:nvSpPr>
              <p:spPr>
                <a:xfrm flipH="1">
                  <a:off x="8252506" y="2969404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D5069F2-2627-41ED-BF5C-D8E8F8B293C6}"/>
                  </a:ext>
                </a:extLst>
              </p:cNvPr>
              <p:cNvGrpSpPr/>
              <p:nvPr/>
            </p:nvGrpSpPr>
            <p:grpSpPr>
              <a:xfrm>
                <a:off x="7931013" y="2753262"/>
                <a:ext cx="229125" cy="338554"/>
                <a:chOff x="8247380" y="2188895"/>
                <a:chExt cx="229125" cy="1041049"/>
              </a:xfrm>
            </p:grpSpPr>
            <p:sp>
              <p:nvSpPr>
                <p:cNvPr id="164" name="Arc 163">
                  <a:extLst>
                    <a:ext uri="{FF2B5EF4-FFF2-40B4-BE49-F238E27FC236}">
                      <a16:creationId xmlns:a16="http://schemas.microsoft.com/office/drawing/2014/main" id="{05508F2E-A9E6-4D18-B976-23B6A051F373}"/>
                    </a:ext>
                  </a:extLst>
                </p:cNvPr>
                <p:cNvSpPr/>
                <p:nvPr/>
              </p:nvSpPr>
              <p:spPr>
                <a:xfrm>
                  <a:off x="8247380" y="2188895"/>
                  <a:ext cx="223999" cy="260539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BC0FC4D0-627D-4F1D-875B-32C144C879FB}"/>
                    </a:ext>
                  </a:extLst>
                </p:cNvPr>
                <p:cNvSpPr/>
                <p:nvPr/>
              </p:nvSpPr>
              <p:spPr>
                <a:xfrm flipH="1">
                  <a:off x="8247606" y="2446632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1F39991D-8954-4491-926D-B722FE170E18}"/>
                    </a:ext>
                  </a:extLst>
                </p:cNvPr>
                <p:cNvSpPr/>
                <p:nvPr/>
              </p:nvSpPr>
              <p:spPr>
                <a:xfrm>
                  <a:off x="8249740" y="2707172"/>
                  <a:ext cx="223999" cy="260541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861E3862-6709-4A40-A94B-F1E9C72A9E07}"/>
                    </a:ext>
                  </a:extLst>
                </p:cNvPr>
                <p:cNvSpPr/>
                <p:nvPr/>
              </p:nvSpPr>
              <p:spPr>
                <a:xfrm flipH="1">
                  <a:off x="8252506" y="2969404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D801670-7B68-4290-85E8-BD62178CB885}"/>
                </a:ext>
              </a:extLst>
            </p:cNvPr>
            <p:cNvGrpSpPr/>
            <p:nvPr/>
          </p:nvGrpSpPr>
          <p:grpSpPr>
            <a:xfrm>
              <a:off x="9578420" y="2351034"/>
              <a:ext cx="133880" cy="595659"/>
              <a:chOff x="7925887" y="2410359"/>
              <a:chExt cx="234251" cy="681457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CAB5E0C-AD1E-4B93-B27F-46D3BD1D21C3}"/>
                  </a:ext>
                </a:extLst>
              </p:cNvPr>
              <p:cNvGrpSpPr/>
              <p:nvPr/>
            </p:nvGrpSpPr>
            <p:grpSpPr>
              <a:xfrm>
                <a:off x="7925887" y="2410359"/>
                <a:ext cx="229125" cy="344366"/>
                <a:chOff x="8247380" y="2171024"/>
                <a:chExt cx="229125" cy="1058920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9338643E-0008-4882-A103-3877C763B3F6}"/>
                    </a:ext>
                  </a:extLst>
                </p:cNvPr>
                <p:cNvSpPr/>
                <p:nvPr/>
              </p:nvSpPr>
              <p:spPr>
                <a:xfrm>
                  <a:off x="8247380" y="2171024"/>
                  <a:ext cx="223999" cy="260539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E116C8ED-F2B5-428B-A86B-249E4AFF1848}"/>
                    </a:ext>
                  </a:extLst>
                </p:cNvPr>
                <p:cNvSpPr/>
                <p:nvPr/>
              </p:nvSpPr>
              <p:spPr>
                <a:xfrm flipH="1">
                  <a:off x="8247606" y="2446632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Arc 180">
                  <a:extLst>
                    <a:ext uri="{FF2B5EF4-FFF2-40B4-BE49-F238E27FC236}">
                      <a16:creationId xmlns:a16="http://schemas.microsoft.com/office/drawing/2014/main" id="{E3C6C47E-9CF1-4555-9FE7-05AF3D84925D}"/>
                    </a:ext>
                  </a:extLst>
                </p:cNvPr>
                <p:cNvSpPr/>
                <p:nvPr/>
              </p:nvSpPr>
              <p:spPr>
                <a:xfrm>
                  <a:off x="8249740" y="2707172"/>
                  <a:ext cx="223999" cy="260541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Arc 181">
                  <a:extLst>
                    <a:ext uri="{FF2B5EF4-FFF2-40B4-BE49-F238E27FC236}">
                      <a16:creationId xmlns:a16="http://schemas.microsoft.com/office/drawing/2014/main" id="{DC4391B4-5A69-45A9-A523-5C8542AEA459}"/>
                    </a:ext>
                  </a:extLst>
                </p:cNvPr>
                <p:cNvSpPr/>
                <p:nvPr/>
              </p:nvSpPr>
              <p:spPr>
                <a:xfrm flipH="1">
                  <a:off x="8252506" y="2969404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1521EBCC-329E-4599-820C-1D6EE7465796}"/>
                  </a:ext>
                </a:extLst>
              </p:cNvPr>
              <p:cNvGrpSpPr/>
              <p:nvPr/>
            </p:nvGrpSpPr>
            <p:grpSpPr>
              <a:xfrm>
                <a:off x="7931013" y="2753262"/>
                <a:ext cx="229125" cy="338554"/>
                <a:chOff x="8247380" y="2188895"/>
                <a:chExt cx="229125" cy="1041049"/>
              </a:xfrm>
            </p:grpSpPr>
            <p:sp>
              <p:nvSpPr>
                <p:cNvPr id="175" name="Arc 174">
                  <a:extLst>
                    <a:ext uri="{FF2B5EF4-FFF2-40B4-BE49-F238E27FC236}">
                      <a16:creationId xmlns:a16="http://schemas.microsoft.com/office/drawing/2014/main" id="{EC612591-E6E5-41D1-8360-F4052C853C45}"/>
                    </a:ext>
                  </a:extLst>
                </p:cNvPr>
                <p:cNvSpPr/>
                <p:nvPr/>
              </p:nvSpPr>
              <p:spPr>
                <a:xfrm>
                  <a:off x="8247380" y="2188895"/>
                  <a:ext cx="223999" cy="260539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23227F98-7504-4002-ADC2-C81220D539C5}"/>
                    </a:ext>
                  </a:extLst>
                </p:cNvPr>
                <p:cNvSpPr/>
                <p:nvPr/>
              </p:nvSpPr>
              <p:spPr>
                <a:xfrm flipH="1">
                  <a:off x="8247606" y="2446632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Arc 176">
                  <a:extLst>
                    <a:ext uri="{FF2B5EF4-FFF2-40B4-BE49-F238E27FC236}">
                      <a16:creationId xmlns:a16="http://schemas.microsoft.com/office/drawing/2014/main" id="{88E52FE4-CC30-401F-8484-27BFC51DE055}"/>
                    </a:ext>
                  </a:extLst>
                </p:cNvPr>
                <p:cNvSpPr/>
                <p:nvPr/>
              </p:nvSpPr>
              <p:spPr>
                <a:xfrm>
                  <a:off x="8249740" y="2707172"/>
                  <a:ext cx="223999" cy="260541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Arc 177">
                  <a:extLst>
                    <a:ext uri="{FF2B5EF4-FFF2-40B4-BE49-F238E27FC236}">
                      <a16:creationId xmlns:a16="http://schemas.microsoft.com/office/drawing/2014/main" id="{BF586C29-FE6B-451D-9A4D-200A6B96ECA7}"/>
                    </a:ext>
                  </a:extLst>
                </p:cNvPr>
                <p:cNvSpPr/>
                <p:nvPr/>
              </p:nvSpPr>
              <p:spPr>
                <a:xfrm flipH="1">
                  <a:off x="8252506" y="2969404"/>
                  <a:ext cx="223999" cy="260540"/>
                </a:xfrm>
                <a:prstGeom prst="arc">
                  <a:avLst>
                    <a:gd name="adj1" fmla="val 16200000"/>
                    <a:gd name="adj2" fmla="val 5511974"/>
                  </a:avLst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2A13CAB-19DF-4ACD-BFFF-45019458A303}"/>
                </a:ext>
              </a:extLst>
            </p:cNvPr>
            <p:cNvGrpSpPr/>
            <p:nvPr/>
          </p:nvGrpSpPr>
          <p:grpSpPr>
            <a:xfrm>
              <a:off x="8962613" y="1360219"/>
              <a:ext cx="744607" cy="4516059"/>
              <a:chOff x="8962613" y="1360219"/>
              <a:chExt cx="744607" cy="4516059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7BDE554-1899-44CA-AA9A-A1D5E1BF5B43}"/>
                  </a:ext>
                </a:extLst>
              </p:cNvPr>
              <p:cNvGrpSpPr/>
              <p:nvPr/>
            </p:nvGrpSpPr>
            <p:grpSpPr>
              <a:xfrm>
                <a:off x="9010056" y="1360219"/>
                <a:ext cx="641960" cy="1954539"/>
                <a:chOff x="8995726" y="1556759"/>
                <a:chExt cx="641960" cy="1954539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5C9896E1-617D-47B3-B752-C587B6BD4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1036" y="1556759"/>
                  <a:ext cx="0" cy="630230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C35CB895-1EDB-4F67-94B6-04BB0CD0D4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95726" y="2175365"/>
                  <a:ext cx="335311" cy="375883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4F4EA5A-D9DC-47B0-B4FE-7031012B96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41287" y="2186989"/>
                  <a:ext cx="296399" cy="364259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6A51DD9-D04D-4FE8-87DB-28489DD2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4142" y="2164855"/>
                  <a:ext cx="0" cy="386393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B1304A8-C06C-4B62-9E3B-2F44AD1D0FD2}"/>
                    </a:ext>
                  </a:extLst>
                </p:cNvPr>
                <p:cNvCxnSpPr>
                  <a:cxnSpLocks/>
                  <a:stCxn id="138" idx="2"/>
                </p:cNvCxnSpPr>
                <p:nvPr/>
              </p:nvCxnSpPr>
              <p:spPr>
                <a:xfrm>
                  <a:off x="9004119" y="3139483"/>
                  <a:ext cx="326918" cy="371815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A15C1CB-B882-4896-A800-CB87743C9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46662" y="3135972"/>
                  <a:ext cx="291024" cy="363702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1E1B5D93-3D45-4CCB-B380-502C0DF507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34142" y="3124905"/>
                  <a:ext cx="0" cy="386393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DD5DDFDD-4F8F-4EED-9AA1-3F3EE1A199D9}"/>
                  </a:ext>
                </a:extLst>
              </p:cNvPr>
              <p:cNvGrpSpPr/>
              <p:nvPr/>
            </p:nvGrpSpPr>
            <p:grpSpPr>
              <a:xfrm>
                <a:off x="8962613" y="3303134"/>
                <a:ext cx="744607" cy="2573144"/>
                <a:chOff x="8962613" y="3303134"/>
                <a:chExt cx="744607" cy="2573144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2B389DD7-3351-4B5C-BE1B-5DCEC8A20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48471" y="5246048"/>
                  <a:ext cx="0" cy="630230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022CCA4C-8FB7-430A-9C9F-380CC02F594B}"/>
                    </a:ext>
                  </a:extLst>
                </p:cNvPr>
                <p:cNvGrpSpPr/>
                <p:nvPr/>
              </p:nvGrpSpPr>
              <p:grpSpPr>
                <a:xfrm>
                  <a:off x="8962613" y="4287900"/>
                  <a:ext cx="130950" cy="298469"/>
                  <a:chOff x="8247380" y="2179959"/>
                  <a:chExt cx="229125" cy="1049985"/>
                </a:xfrm>
              </p:grpSpPr>
              <p:sp>
                <p:nvSpPr>
                  <p:cNvPr id="190" name="Arc 189">
                    <a:extLst>
                      <a:ext uri="{FF2B5EF4-FFF2-40B4-BE49-F238E27FC236}">
                        <a16:creationId xmlns:a16="http://schemas.microsoft.com/office/drawing/2014/main" id="{B9D24C99-4173-4E3C-9B2E-2468BF758CE8}"/>
                      </a:ext>
                    </a:extLst>
                  </p:cNvPr>
                  <p:cNvSpPr/>
                  <p:nvPr/>
                </p:nvSpPr>
                <p:spPr>
                  <a:xfrm>
                    <a:off x="8247380" y="2179959"/>
                    <a:ext cx="223998" cy="260539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1" name="Arc 190">
                    <a:extLst>
                      <a:ext uri="{FF2B5EF4-FFF2-40B4-BE49-F238E27FC236}">
                        <a16:creationId xmlns:a16="http://schemas.microsoft.com/office/drawing/2014/main" id="{D15A59FF-4598-4C2C-9C56-51992A19E3B4}"/>
                      </a:ext>
                    </a:extLst>
                  </p:cNvPr>
                  <p:cNvSpPr/>
                  <p:nvPr/>
                </p:nvSpPr>
                <p:spPr>
                  <a:xfrm flipH="1">
                    <a:off x="8247606" y="2446632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Arc 191">
                    <a:extLst>
                      <a:ext uri="{FF2B5EF4-FFF2-40B4-BE49-F238E27FC236}">
                        <a16:creationId xmlns:a16="http://schemas.microsoft.com/office/drawing/2014/main" id="{6E1DF8CA-3FEF-4B80-914B-250D42462179}"/>
                      </a:ext>
                    </a:extLst>
                  </p:cNvPr>
                  <p:cNvSpPr/>
                  <p:nvPr/>
                </p:nvSpPr>
                <p:spPr>
                  <a:xfrm>
                    <a:off x="8249740" y="2707172"/>
                    <a:ext cx="223999" cy="260541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Arc 192">
                    <a:extLst>
                      <a:ext uri="{FF2B5EF4-FFF2-40B4-BE49-F238E27FC236}">
                        <a16:creationId xmlns:a16="http://schemas.microsoft.com/office/drawing/2014/main" id="{760D1461-4080-4ABA-8B0A-130A44366BFF}"/>
                      </a:ext>
                    </a:extLst>
                  </p:cNvPr>
                  <p:cNvSpPr/>
                  <p:nvPr/>
                </p:nvSpPr>
                <p:spPr>
                  <a:xfrm flipH="1">
                    <a:off x="8252506" y="2969404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EFFD8F36-4A40-4B29-82B1-EB412AF1929A}"/>
                    </a:ext>
                  </a:extLst>
                </p:cNvPr>
                <p:cNvGrpSpPr/>
                <p:nvPr/>
              </p:nvGrpSpPr>
              <p:grpSpPr>
                <a:xfrm>
                  <a:off x="8965543" y="4587631"/>
                  <a:ext cx="130950" cy="295929"/>
                  <a:chOff x="8247380" y="2188895"/>
                  <a:chExt cx="229125" cy="1041049"/>
                </a:xfrm>
              </p:grpSpPr>
              <p:sp>
                <p:nvSpPr>
                  <p:cNvPr id="186" name="Arc 185">
                    <a:extLst>
                      <a:ext uri="{FF2B5EF4-FFF2-40B4-BE49-F238E27FC236}">
                        <a16:creationId xmlns:a16="http://schemas.microsoft.com/office/drawing/2014/main" id="{261082FD-E7FB-42C2-BC21-133DD362A06B}"/>
                      </a:ext>
                    </a:extLst>
                  </p:cNvPr>
                  <p:cNvSpPr/>
                  <p:nvPr/>
                </p:nvSpPr>
                <p:spPr>
                  <a:xfrm>
                    <a:off x="8247380" y="2188895"/>
                    <a:ext cx="223999" cy="260539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7" name="Arc 186">
                    <a:extLst>
                      <a:ext uri="{FF2B5EF4-FFF2-40B4-BE49-F238E27FC236}">
                        <a16:creationId xmlns:a16="http://schemas.microsoft.com/office/drawing/2014/main" id="{C5AC8D85-360F-4C6E-AEAD-B113EC743881}"/>
                      </a:ext>
                    </a:extLst>
                  </p:cNvPr>
                  <p:cNvSpPr/>
                  <p:nvPr/>
                </p:nvSpPr>
                <p:spPr>
                  <a:xfrm flipH="1">
                    <a:off x="8247606" y="2446632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" name="Arc 187">
                    <a:extLst>
                      <a:ext uri="{FF2B5EF4-FFF2-40B4-BE49-F238E27FC236}">
                        <a16:creationId xmlns:a16="http://schemas.microsoft.com/office/drawing/2014/main" id="{76AE5B44-5B93-4F73-B397-744306320AF5}"/>
                      </a:ext>
                    </a:extLst>
                  </p:cNvPr>
                  <p:cNvSpPr/>
                  <p:nvPr/>
                </p:nvSpPr>
                <p:spPr>
                  <a:xfrm>
                    <a:off x="8249740" y="2707172"/>
                    <a:ext cx="223999" cy="260541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Arc 188">
                    <a:extLst>
                      <a:ext uri="{FF2B5EF4-FFF2-40B4-BE49-F238E27FC236}">
                        <a16:creationId xmlns:a16="http://schemas.microsoft.com/office/drawing/2014/main" id="{328830C5-6B34-4A52-BA64-6EBAC41C5FB7}"/>
                      </a:ext>
                    </a:extLst>
                  </p:cNvPr>
                  <p:cNvSpPr/>
                  <p:nvPr/>
                </p:nvSpPr>
                <p:spPr>
                  <a:xfrm flipH="1">
                    <a:off x="8252506" y="2969404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3B1920A5-0DAF-402A-BBBB-6A0B25A0A12C}"/>
                    </a:ext>
                  </a:extLst>
                </p:cNvPr>
                <p:cNvGrpSpPr/>
                <p:nvPr/>
              </p:nvGrpSpPr>
              <p:grpSpPr>
                <a:xfrm>
                  <a:off x="9285428" y="4297082"/>
                  <a:ext cx="130950" cy="298469"/>
                  <a:chOff x="8247380" y="2179959"/>
                  <a:chExt cx="229125" cy="1049985"/>
                </a:xfrm>
              </p:grpSpPr>
              <p:sp>
                <p:nvSpPr>
                  <p:cNvPr id="201" name="Arc 200">
                    <a:extLst>
                      <a:ext uri="{FF2B5EF4-FFF2-40B4-BE49-F238E27FC236}">
                        <a16:creationId xmlns:a16="http://schemas.microsoft.com/office/drawing/2014/main" id="{54199D32-0C53-43E6-903F-AD2FBD99DBA2}"/>
                      </a:ext>
                    </a:extLst>
                  </p:cNvPr>
                  <p:cNvSpPr/>
                  <p:nvPr/>
                </p:nvSpPr>
                <p:spPr>
                  <a:xfrm>
                    <a:off x="8247380" y="2179959"/>
                    <a:ext cx="223998" cy="260539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Arc 201">
                    <a:extLst>
                      <a:ext uri="{FF2B5EF4-FFF2-40B4-BE49-F238E27FC236}">
                        <a16:creationId xmlns:a16="http://schemas.microsoft.com/office/drawing/2014/main" id="{24782D78-1E29-446B-8019-A865E63FE6D0}"/>
                      </a:ext>
                    </a:extLst>
                  </p:cNvPr>
                  <p:cNvSpPr/>
                  <p:nvPr/>
                </p:nvSpPr>
                <p:spPr>
                  <a:xfrm flipH="1">
                    <a:off x="8247606" y="2446632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Arc 202">
                    <a:extLst>
                      <a:ext uri="{FF2B5EF4-FFF2-40B4-BE49-F238E27FC236}">
                        <a16:creationId xmlns:a16="http://schemas.microsoft.com/office/drawing/2014/main" id="{90D8A951-04BD-4C28-BE04-CACBD3A9F757}"/>
                      </a:ext>
                    </a:extLst>
                  </p:cNvPr>
                  <p:cNvSpPr/>
                  <p:nvPr/>
                </p:nvSpPr>
                <p:spPr>
                  <a:xfrm>
                    <a:off x="8249740" y="2707172"/>
                    <a:ext cx="223999" cy="260541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" name="Arc 203">
                    <a:extLst>
                      <a:ext uri="{FF2B5EF4-FFF2-40B4-BE49-F238E27FC236}">
                        <a16:creationId xmlns:a16="http://schemas.microsoft.com/office/drawing/2014/main" id="{560991BB-A002-4A60-A56E-CDF0647D63E5}"/>
                      </a:ext>
                    </a:extLst>
                  </p:cNvPr>
                  <p:cNvSpPr/>
                  <p:nvPr/>
                </p:nvSpPr>
                <p:spPr>
                  <a:xfrm flipH="1">
                    <a:off x="8252506" y="2969404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ACE8D589-DE72-4751-95BD-22A17136A150}"/>
                    </a:ext>
                  </a:extLst>
                </p:cNvPr>
                <p:cNvGrpSpPr/>
                <p:nvPr/>
              </p:nvGrpSpPr>
              <p:grpSpPr>
                <a:xfrm>
                  <a:off x="9288358" y="4594272"/>
                  <a:ext cx="130950" cy="295929"/>
                  <a:chOff x="8247380" y="2188895"/>
                  <a:chExt cx="229125" cy="1041049"/>
                </a:xfrm>
              </p:grpSpPr>
              <p:sp>
                <p:nvSpPr>
                  <p:cNvPr id="197" name="Arc 196">
                    <a:extLst>
                      <a:ext uri="{FF2B5EF4-FFF2-40B4-BE49-F238E27FC236}">
                        <a16:creationId xmlns:a16="http://schemas.microsoft.com/office/drawing/2014/main" id="{B96BEF5B-2A23-4F96-838C-0A1FBA5F3E93}"/>
                      </a:ext>
                    </a:extLst>
                  </p:cNvPr>
                  <p:cNvSpPr/>
                  <p:nvPr/>
                </p:nvSpPr>
                <p:spPr>
                  <a:xfrm>
                    <a:off x="8247380" y="2188895"/>
                    <a:ext cx="223999" cy="260539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8" name="Arc 197">
                    <a:extLst>
                      <a:ext uri="{FF2B5EF4-FFF2-40B4-BE49-F238E27FC236}">
                        <a16:creationId xmlns:a16="http://schemas.microsoft.com/office/drawing/2014/main" id="{6D8421FF-0E0C-4ABE-BA78-E9913F2A18BB}"/>
                      </a:ext>
                    </a:extLst>
                  </p:cNvPr>
                  <p:cNvSpPr/>
                  <p:nvPr/>
                </p:nvSpPr>
                <p:spPr>
                  <a:xfrm flipH="1">
                    <a:off x="8247606" y="2446632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9" name="Arc 198">
                    <a:extLst>
                      <a:ext uri="{FF2B5EF4-FFF2-40B4-BE49-F238E27FC236}">
                        <a16:creationId xmlns:a16="http://schemas.microsoft.com/office/drawing/2014/main" id="{E52D6085-9A33-4783-BB77-2A606E925FA0}"/>
                      </a:ext>
                    </a:extLst>
                  </p:cNvPr>
                  <p:cNvSpPr/>
                  <p:nvPr/>
                </p:nvSpPr>
                <p:spPr>
                  <a:xfrm>
                    <a:off x="8249740" y="2707172"/>
                    <a:ext cx="223999" cy="260541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" name="Arc 199">
                    <a:extLst>
                      <a:ext uri="{FF2B5EF4-FFF2-40B4-BE49-F238E27FC236}">
                        <a16:creationId xmlns:a16="http://schemas.microsoft.com/office/drawing/2014/main" id="{7CDBCE6C-EE62-461C-934E-31DA32C6B83A}"/>
                      </a:ext>
                    </a:extLst>
                  </p:cNvPr>
                  <p:cNvSpPr/>
                  <p:nvPr/>
                </p:nvSpPr>
                <p:spPr>
                  <a:xfrm flipH="1">
                    <a:off x="8252506" y="2969404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0ADF46BC-94D6-4F46-8F5C-140766DCD13B}"/>
                    </a:ext>
                  </a:extLst>
                </p:cNvPr>
                <p:cNvGrpSpPr/>
                <p:nvPr/>
              </p:nvGrpSpPr>
              <p:grpSpPr>
                <a:xfrm>
                  <a:off x="9573340" y="4291643"/>
                  <a:ext cx="130950" cy="301009"/>
                  <a:chOff x="8247380" y="2171024"/>
                  <a:chExt cx="229125" cy="1058920"/>
                </a:xfrm>
              </p:grpSpPr>
              <p:sp>
                <p:nvSpPr>
                  <p:cNvPr id="212" name="Arc 211">
                    <a:extLst>
                      <a:ext uri="{FF2B5EF4-FFF2-40B4-BE49-F238E27FC236}">
                        <a16:creationId xmlns:a16="http://schemas.microsoft.com/office/drawing/2014/main" id="{3BF3F1F2-9FCD-44F0-B0A1-BAFA48B05D87}"/>
                      </a:ext>
                    </a:extLst>
                  </p:cNvPr>
                  <p:cNvSpPr/>
                  <p:nvPr/>
                </p:nvSpPr>
                <p:spPr>
                  <a:xfrm>
                    <a:off x="8247380" y="2171024"/>
                    <a:ext cx="223999" cy="260539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Arc 212">
                    <a:extLst>
                      <a:ext uri="{FF2B5EF4-FFF2-40B4-BE49-F238E27FC236}">
                        <a16:creationId xmlns:a16="http://schemas.microsoft.com/office/drawing/2014/main" id="{5A608238-C148-4A71-9EB5-520A1B2732B2}"/>
                      </a:ext>
                    </a:extLst>
                  </p:cNvPr>
                  <p:cNvSpPr/>
                  <p:nvPr/>
                </p:nvSpPr>
                <p:spPr>
                  <a:xfrm flipH="1">
                    <a:off x="8247606" y="2446632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Arc 213">
                    <a:extLst>
                      <a:ext uri="{FF2B5EF4-FFF2-40B4-BE49-F238E27FC236}">
                        <a16:creationId xmlns:a16="http://schemas.microsoft.com/office/drawing/2014/main" id="{27E7E0EB-A20A-42DB-958C-1743E87AAFD1}"/>
                      </a:ext>
                    </a:extLst>
                  </p:cNvPr>
                  <p:cNvSpPr/>
                  <p:nvPr/>
                </p:nvSpPr>
                <p:spPr>
                  <a:xfrm>
                    <a:off x="8249740" y="2707172"/>
                    <a:ext cx="223999" cy="260541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Arc 214">
                    <a:extLst>
                      <a:ext uri="{FF2B5EF4-FFF2-40B4-BE49-F238E27FC236}">
                        <a16:creationId xmlns:a16="http://schemas.microsoft.com/office/drawing/2014/main" id="{F531EC42-9631-4F90-8E1B-555BBCB72728}"/>
                      </a:ext>
                    </a:extLst>
                  </p:cNvPr>
                  <p:cNvSpPr/>
                  <p:nvPr/>
                </p:nvSpPr>
                <p:spPr>
                  <a:xfrm flipH="1">
                    <a:off x="8252506" y="2969404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28D769D2-2F3A-4817-8AB5-3493D279991A}"/>
                    </a:ext>
                  </a:extLst>
                </p:cNvPr>
                <p:cNvGrpSpPr/>
                <p:nvPr/>
              </p:nvGrpSpPr>
              <p:grpSpPr>
                <a:xfrm>
                  <a:off x="9576270" y="4591373"/>
                  <a:ext cx="130950" cy="295929"/>
                  <a:chOff x="8247380" y="2188895"/>
                  <a:chExt cx="229125" cy="1041049"/>
                </a:xfrm>
              </p:grpSpPr>
              <p:sp>
                <p:nvSpPr>
                  <p:cNvPr id="208" name="Arc 207">
                    <a:extLst>
                      <a:ext uri="{FF2B5EF4-FFF2-40B4-BE49-F238E27FC236}">
                        <a16:creationId xmlns:a16="http://schemas.microsoft.com/office/drawing/2014/main" id="{7653D363-345E-4699-8666-940ED8DE1A90}"/>
                      </a:ext>
                    </a:extLst>
                  </p:cNvPr>
                  <p:cNvSpPr/>
                  <p:nvPr/>
                </p:nvSpPr>
                <p:spPr>
                  <a:xfrm>
                    <a:off x="8247380" y="2188895"/>
                    <a:ext cx="223999" cy="260539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9" name="Arc 208">
                    <a:extLst>
                      <a:ext uri="{FF2B5EF4-FFF2-40B4-BE49-F238E27FC236}">
                        <a16:creationId xmlns:a16="http://schemas.microsoft.com/office/drawing/2014/main" id="{794F57D9-29FB-4F04-9460-150F57B67A62}"/>
                      </a:ext>
                    </a:extLst>
                  </p:cNvPr>
                  <p:cNvSpPr/>
                  <p:nvPr/>
                </p:nvSpPr>
                <p:spPr>
                  <a:xfrm flipH="1">
                    <a:off x="8247606" y="2446632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Arc 209">
                    <a:extLst>
                      <a:ext uri="{FF2B5EF4-FFF2-40B4-BE49-F238E27FC236}">
                        <a16:creationId xmlns:a16="http://schemas.microsoft.com/office/drawing/2014/main" id="{7158C359-AE15-4F6C-8557-EDBEA3F733AF}"/>
                      </a:ext>
                    </a:extLst>
                  </p:cNvPr>
                  <p:cNvSpPr/>
                  <p:nvPr/>
                </p:nvSpPr>
                <p:spPr>
                  <a:xfrm>
                    <a:off x="8249740" y="2707172"/>
                    <a:ext cx="223999" cy="260541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Arc 210">
                    <a:extLst>
                      <a:ext uri="{FF2B5EF4-FFF2-40B4-BE49-F238E27FC236}">
                        <a16:creationId xmlns:a16="http://schemas.microsoft.com/office/drawing/2014/main" id="{2DA9353A-61E7-40A0-A89E-5AD31DEA4DA1}"/>
                      </a:ext>
                    </a:extLst>
                  </p:cNvPr>
                  <p:cNvSpPr/>
                  <p:nvPr/>
                </p:nvSpPr>
                <p:spPr>
                  <a:xfrm flipH="1">
                    <a:off x="8252506" y="2969404"/>
                    <a:ext cx="223999" cy="260540"/>
                  </a:xfrm>
                  <a:prstGeom prst="arc">
                    <a:avLst>
                      <a:gd name="adj1" fmla="val 16200000"/>
                      <a:gd name="adj2" fmla="val 5511974"/>
                    </a:avLst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7F87AFA-05A8-4B45-91B2-78E62CF8AB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50740" y="3303134"/>
                  <a:ext cx="0" cy="630230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357765F-CC4E-4555-AA73-6165C7F34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15432" y="3933364"/>
                  <a:ext cx="338414" cy="364259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165B552-C305-4CD3-846C-09B4523771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60991" y="3933364"/>
                  <a:ext cx="282788" cy="364259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95539B2-1D21-48ED-895C-F239B22F2F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5430" y="4881790"/>
                  <a:ext cx="335311" cy="375883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102B2F90-A959-4042-A49B-669EB71BC2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353847" y="4880041"/>
                  <a:ext cx="298169" cy="366007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408A315-9E26-4B6F-B55F-34E40E7F6C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53846" y="4880041"/>
                  <a:ext cx="0" cy="377632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852BEF0E-E409-45EF-9801-96154F33F5FF}"/>
                    </a:ext>
                  </a:extLst>
                </p:cNvPr>
                <p:cNvCxnSpPr>
                  <a:cxnSpLocks/>
                  <a:endCxn id="201" idx="0"/>
                </p:cNvCxnSpPr>
                <p:nvPr/>
              </p:nvCxnSpPr>
              <p:spPr>
                <a:xfrm flipH="1">
                  <a:off x="9349438" y="3911230"/>
                  <a:ext cx="4408" cy="385852"/>
                </a:xfrm>
                <a:prstGeom prst="line">
                  <a:avLst/>
                </a:prstGeom>
                <a:ln w="19050">
                  <a:solidFill>
                    <a:srgbClr val="80311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5951F-4C27-4197-A8A6-7C137D31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6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8" grpId="0"/>
      <p:bldP spid="50" grpId="0"/>
      <p:bldP spid="51" grpId="0"/>
      <p:bldP spid="216" grpId="0"/>
      <p:bldP spid="2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80CDFF1-78C8-429F-8B13-CE69DAD104B7}"/>
              </a:ext>
            </a:extLst>
          </p:cNvPr>
          <p:cNvSpPr txBox="1"/>
          <p:nvPr/>
        </p:nvSpPr>
        <p:spPr>
          <a:xfrm>
            <a:off x="1295399" y="1828602"/>
            <a:ext cx="7900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 | 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transform()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remove_if()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Catamaran Thin"/>
              </a:rPr>
              <a:t>A. Inherent Fusion</a:t>
            </a:r>
            <a:endParaRPr lang="en-US" sz="2800" dirty="0">
              <a:latin typeface="Catamaran Thin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1DD70F6-1221-49BD-80DB-3CA02BCEC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991101"/>
              </p:ext>
            </p:extLst>
          </p:nvPr>
        </p:nvGraphicFramePr>
        <p:xfrm>
          <a:off x="5486398" y="2883218"/>
          <a:ext cx="594360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1010713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38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88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1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9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6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1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2991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F875818-655B-4AD6-9D5B-B9533465C83D}"/>
              </a:ext>
            </a:extLst>
          </p:cNvPr>
          <p:cNvGrpSpPr/>
          <p:nvPr/>
        </p:nvGrpSpPr>
        <p:grpSpPr>
          <a:xfrm>
            <a:off x="5486398" y="2390458"/>
            <a:ext cx="594360" cy="3962400"/>
            <a:chOff x="998220" y="2479040"/>
            <a:chExt cx="594360" cy="3962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540682-C495-4A75-9725-D1D086CC71F5}"/>
                </a:ext>
              </a:extLst>
            </p:cNvPr>
            <p:cNvSpPr/>
            <p:nvPr/>
          </p:nvSpPr>
          <p:spPr>
            <a:xfrm>
              <a:off x="998220" y="2479040"/>
              <a:ext cx="594360" cy="492760"/>
            </a:xfrm>
            <a:prstGeom prst="rect">
              <a:avLst/>
            </a:prstGeom>
            <a:gradFill flip="none" rotWithShape="1">
              <a:gsLst>
                <a:gs pos="72000">
                  <a:schemeClr val="bg1">
                    <a:alpha val="7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19050">
              <a:gradFill>
                <a:gsLst>
                  <a:gs pos="4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9EAE7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425860-7A05-40D4-96EE-54CCE48F210A}"/>
                </a:ext>
              </a:extLst>
            </p:cNvPr>
            <p:cNvSpPr/>
            <p:nvPr/>
          </p:nvSpPr>
          <p:spPr>
            <a:xfrm flipV="1">
              <a:off x="998220" y="5948680"/>
              <a:ext cx="594360" cy="492760"/>
            </a:xfrm>
            <a:prstGeom prst="rect">
              <a:avLst/>
            </a:prstGeom>
            <a:gradFill flip="none" rotWithShape="1">
              <a:gsLst>
                <a:gs pos="72000">
                  <a:schemeClr val="bg1">
                    <a:alpha val="7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19050">
              <a:gradFill>
                <a:gsLst>
                  <a:gs pos="4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9EAE7"/>
                  </a:solidFill>
                </a:rPr>
                <a:t>0</a:t>
              </a:r>
              <a:endParaRPr lang="en-US" dirty="0"/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06D6509-ACE3-4981-AB17-9F110502408D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 flipV="1">
            <a:off x="5486398" y="2636838"/>
            <a:ext cx="12700" cy="3469640"/>
          </a:xfrm>
          <a:prstGeom prst="curvedConnector3">
            <a:avLst>
              <a:gd name="adj1" fmla="val 524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4C438355-9731-4B67-8468-3522A6A9D9A7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83299" y="2631758"/>
            <a:ext cx="12700" cy="3469640"/>
          </a:xfrm>
          <a:prstGeom prst="curvedConnector3">
            <a:avLst>
              <a:gd name="adj1" fmla="val 524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1B8808A-488D-454B-8118-12F7FDD0B4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0048" y="2631758"/>
            <a:ext cx="12700" cy="3469640"/>
          </a:xfrm>
          <a:prstGeom prst="curvedConnector3">
            <a:avLst>
              <a:gd name="adj1" fmla="val 1388000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518C7057-6DEA-446A-AECE-A050D1C7ABD3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96000" y="2631758"/>
            <a:ext cx="12700" cy="3469640"/>
          </a:xfrm>
          <a:prstGeom prst="curvedConnector3">
            <a:avLst>
              <a:gd name="adj1" fmla="val 1372000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09829C1-7FF5-48F1-A107-FD5F4878D9A4}"/>
              </a:ext>
            </a:extLst>
          </p:cNvPr>
          <p:cNvSpPr txBox="1"/>
          <p:nvPr/>
        </p:nvSpPr>
        <p:spPr>
          <a:xfrm>
            <a:off x="4116103" y="4011772"/>
            <a:ext cx="143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transform</a:t>
            </a: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CC29F2-1213-4BBF-91D4-6CAAEE316FFD}"/>
              </a:ext>
            </a:extLst>
          </p:cNvPr>
          <p:cNvSpPr txBox="1"/>
          <p:nvPr/>
        </p:nvSpPr>
        <p:spPr>
          <a:xfrm>
            <a:off x="7239000" y="3997246"/>
            <a:ext cx="139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remove_if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E248CC3-C7A2-4E09-AF4C-3290EFFB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95" y="1892618"/>
            <a:ext cx="6200610" cy="377412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0F6350C-6573-498D-8715-2583B0E66B5A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48" name="Picture 47" descr="Logo, company name&#10;&#10;Description automatically generated">
              <a:extLst>
                <a:ext uri="{FF2B5EF4-FFF2-40B4-BE49-F238E27FC236}">
                  <a16:creationId xmlns:a16="http://schemas.microsoft.com/office/drawing/2014/main" id="{B7E7D294-23AD-4F15-B486-B4054F55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ADB9C6-79D1-4289-9963-4230AD252276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7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35625 -0.3386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-1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80CDFF1-78C8-429F-8B13-CE69DAD104B7}"/>
              </a:ext>
            </a:extLst>
          </p:cNvPr>
          <p:cNvSpPr txBox="1"/>
          <p:nvPr/>
        </p:nvSpPr>
        <p:spPr>
          <a:xfrm>
            <a:off x="1295399" y="1828602"/>
            <a:ext cx="7900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 | 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transform()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remove_if()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Catamaran Thin"/>
              </a:rPr>
              <a:t>A. Inherent Fusion</a:t>
            </a:r>
            <a:endParaRPr lang="en-US" sz="2800" dirty="0">
              <a:latin typeface="Catamaran Thin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1DD70F6-1221-49BD-80DB-3CA02BCEC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340613"/>
              </p:ext>
            </p:extLst>
          </p:nvPr>
        </p:nvGraphicFramePr>
        <p:xfrm>
          <a:off x="5486398" y="2883218"/>
          <a:ext cx="594360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1010713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38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88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1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9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6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1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2991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F875818-655B-4AD6-9D5B-B9533465C83D}"/>
              </a:ext>
            </a:extLst>
          </p:cNvPr>
          <p:cNvGrpSpPr/>
          <p:nvPr/>
        </p:nvGrpSpPr>
        <p:grpSpPr>
          <a:xfrm>
            <a:off x="5486398" y="2390458"/>
            <a:ext cx="594360" cy="3962400"/>
            <a:chOff x="998220" y="2479040"/>
            <a:chExt cx="594360" cy="3962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540682-C495-4A75-9725-D1D086CC71F5}"/>
                </a:ext>
              </a:extLst>
            </p:cNvPr>
            <p:cNvSpPr/>
            <p:nvPr/>
          </p:nvSpPr>
          <p:spPr>
            <a:xfrm>
              <a:off x="998220" y="2479040"/>
              <a:ext cx="594360" cy="492760"/>
            </a:xfrm>
            <a:prstGeom prst="rect">
              <a:avLst/>
            </a:prstGeom>
            <a:gradFill flip="none" rotWithShape="1">
              <a:gsLst>
                <a:gs pos="72000">
                  <a:schemeClr val="bg1">
                    <a:alpha val="7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19050">
              <a:gradFill>
                <a:gsLst>
                  <a:gs pos="4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9EAE7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425860-7A05-40D4-96EE-54CCE48F210A}"/>
                </a:ext>
              </a:extLst>
            </p:cNvPr>
            <p:cNvSpPr/>
            <p:nvPr/>
          </p:nvSpPr>
          <p:spPr>
            <a:xfrm flipV="1">
              <a:off x="998220" y="5948680"/>
              <a:ext cx="594360" cy="492760"/>
            </a:xfrm>
            <a:prstGeom prst="rect">
              <a:avLst/>
            </a:prstGeom>
            <a:gradFill flip="none" rotWithShape="1">
              <a:gsLst>
                <a:gs pos="72000">
                  <a:schemeClr val="bg1">
                    <a:alpha val="7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19050">
              <a:gradFill>
                <a:gsLst>
                  <a:gs pos="4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9EAE7"/>
                  </a:solidFill>
                </a:rPr>
                <a:t>0</a:t>
              </a:r>
              <a:endParaRPr lang="en-US" dirty="0"/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06D6509-ACE3-4981-AB17-9F110502408D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 flipV="1">
            <a:off x="5486398" y="2636838"/>
            <a:ext cx="12700" cy="3469640"/>
          </a:xfrm>
          <a:prstGeom prst="curvedConnector3">
            <a:avLst>
              <a:gd name="adj1" fmla="val 524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71B8808A-488D-454B-8118-12F7FDD0B4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0048" y="2631758"/>
            <a:ext cx="12700" cy="3469640"/>
          </a:xfrm>
          <a:prstGeom prst="curvedConnector3">
            <a:avLst>
              <a:gd name="adj1" fmla="val 1388000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DCC29F2-1213-4BBF-91D4-6CAAEE316FFD}"/>
              </a:ext>
            </a:extLst>
          </p:cNvPr>
          <p:cNvSpPr txBox="1"/>
          <p:nvPr/>
        </p:nvSpPr>
        <p:spPr>
          <a:xfrm>
            <a:off x="7384609" y="4053739"/>
            <a:ext cx="1394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remove_if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F6350C-6573-498D-8715-2583B0E66B5A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48" name="Picture 47" descr="Logo, company name&#10;&#10;Description automatically generated">
              <a:extLst>
                <a:ext uri="{FF2B5EF4-FFF2-40B4-BE49-F238E27FC236}">
                  <a16:creationId xmlns:a16="http://schemas.microsoft.com/office/drawing/2014/main" id="{B7E7D294-23AD-4F15-B486-B4054F55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DADB9C6-79D1-4289-9963-4230AD252276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57B1823-1813-4C08-B83E-F9A14D7D875A}"/>
              </a:ext>
            </a:extLst>
          </p:cNvPr>
          <p:cNvSpPr txBox="1"/>
          <p:nvPr/>
        </p:nvSpPr>
        <p:spPr>
          <a:xfrm>
            <a:off x="4219824" y="4018890"/>
            <a:ext cx="143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transform</a:t>
            </a:r>
            <a:endParaRPr lang="en-US" dirty="0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CC5700A-902B-45F7-8898-B05ADC4133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57292" y="2631758"/>
            <a:ext cx="12700" cy="3469640"/>
          </a:xfrm>
          <a:prstGeom prst="curvedConnector3">
            <a:avLst>
              <a:gd name="adj1" fmla="val 6977929"/>
            </a:avLst>
          </a:prstGeom>
          <a:ln w="28575">
            <a:solidFill>
              <a:srgbClr val="C04A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ABF3F1F8-5E7B-4318-B039-53E2CEF93F1C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87107" y="2641919"/>
            <a:ext cx="12700" cy="3469640"/>
          </a:xfrm>
          <a:prstGeom prst="curvedConnector3">
            <a:avLst>
              <a:gd name="adj1" fmla="val 524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27E9D5A1-C4A0-4692-B620-336DD1CA2B6D}"/>
              </a:ext>
            </a:extLst>
          </p:cNvPr>
          <p:cNvCxnSpPr>
            <a:cxnSpLocks/>
          </p:cNvCxnSpPr>
          <p:nvPr/>
        </p:nvCxnSpPr>
        <p:spPr>
          <a:xfrm rot="10800000" flipH="1">
            <a:off x="6163033" y="2641920"/>
            <a:ext cx="12700" cy="3469640"/>
          </a:xfrm>
          <a:prstGeom prst="curvedConnector3">
            <a:avLst>
              <a:gd name="adj1" fmla="val 13880000"/>
            </a:avLst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6E764CE9-C4CF-4F2D-A859-1822395DD08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38960" y="2641920"/>
            <a:ext cx="12700" cy="3469640"/>
          </a:xfrm>
          <a:prstGeom prst="curvedConnector3">
            <a:avLst>
              <a:gd name="adj1" fmla="val 8467583"/>
            </a:avLst>
          </a:prstGeom>
          <a:ln w="28575">
            <a:solidFill>
              <a:srgbClr val="C04A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FDE6F20-30E5-41CB-8EE7-EE9BF4A5AE34}"/>
              </a:ext>
            </a:extLst>
          </p:cNvPr>
          <p:cNvSpPr txBox="1"/>
          <p:nvPr/>
        </p:nvSpPr>
        <p:spPr>
          <a:xfrm>
            <a:off x="4312331" y="6307309"/>
            <a:ext cx="341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transform </a:t>
            </a:r>
            <a:r>
              <a:rPr lang="en-US" sz="1800" b="0" i="1" dirty="0">
                <a:solidFill>
                  <a:schemeClr val="accent1">
                    <a:lumMod val="50000"/>
                  </a:schemeClr>
                </a:solidFill>
                <a:effectLst/>
                <a:latin typeface="Catamaran Thin"/>
              </a:rPr>
              <a:t>and  </a:t>
            </a:r>
            <a:r>
              <a:rPr lang="en-US" sz="1800" b="0" dirty="0" err="1">
                <a:solidFill>
                  <a:schemeClr val="accent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remove_if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DE09B82-A17A-46AD-B2AC-F93E718B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739" y="802640"/>
            <a:ext cx="2171541" cy="13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9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-0.00093 L -0.04505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0.0181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3893 0.0009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-0.06055 -0.001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-3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7" grpId="0"/>
      <p:bldP spid="8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Catamaran Thin"/>
              </a:rPr>
              <a:t>A. Inherent Fusion</a:t>
            </a:r>
            <a:endParaRPr lang="en-US" sz="2800" dirty="0">
              <a:latin typeface="Catamaran Thin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1DD70F6-1221-49BD-80DB-3CA02BCEC104}"/>
              </a:ext>
            </a:extLst>
          </p:cNvPr>
          <p:cNvGraphicFramePr>
            <a:graphicFrameLocks noGrp="1"/>
          </p:cNvGraphicFramePr>
          <p:nvPr/>
        </p:nvGraphicFramePr>
        <p:xfrm>
          <a:off x="5486398" y="2883218"/>
          <a:ext cx="594360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1010713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38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88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2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1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98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63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1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72991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F875818-655B-4AD6-9D5B-B9533465C83D}"/>
              </a:ext>
            </a:extLst>
          </p:cNvPr>
          <p:cNvGrpSpPr/>
          <p:nvPr/>
        </p:nvGrpSpPr>
        <p:grpSpPr>
          <a:xfrm>
            <a:off x="5486398" y="2390458"/>
            <a:ext cx="594360" cy="3962400"/>
            <a:chOff x="998220" y="2479040"/>
            <a:chExt cx="594360" cy="39624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540682-C495-4A75-9725-D1D086CC71F5}"/>
                </a:ext>
              </a:extLst>
            </p:cNvPr>
            <p:cNvSpPr/>
            <p:nvPr/>
          </p:nvSpPr>
          <p:spPr>
            <a:xfrm>
              <a:off x="998220" y="2479040"/>
              <a:ext cx="594360" cy="492760"/>
            </a:xfrm>
            <a:prstGeom prst="rect">
              <a:avLst/>
            </a:prstGeom>
            <a:gradFill flip="none" rotWithShape="1">
              <a:gsLst>
                <a:gs pos="72000">
                  <a:schemeClr val="bg1">
                    <a:alpha val="7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19050">
              <a:gradFill>
                <a:gsLst>
                  <a:gs pos="4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9EAE7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425860-7A05-40D4-96EE-54CCE48F210A}"/>
                </a:ext>
              </a:extLst>
            </p:cNvPr>
            <p:cNvSpPr/>
            <p:nvPr/>
          </p:nvSpPr>
          <p:spPr>
            <a:xfrm flipV="1">
              <a:off x="998220" y="5948680"/>
              <a:ext cx="594360" cy="492760"/>
            </a:xfrm>
            <a:prstGeom prst="rect">
              <a:avLst/>
            </a:prstGeom>
            <a:gradFill flip="none" rotWithShape="1">
              <a:gsLst>
                <a:gs pos="72000">
                  <a:schemeClr val="bg1">
                    <a:alpha val="7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bg1"/>
                </a:gs>
              </a:gsLst>
              <a:lin ang="5400000" scaled="1"/>
              <a:tileRect/>
            </a:gradFill>
            <a:ln w="19050">
              <a:gradFill>
                <a:gsLst>
                  <a:gs pos="4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9EAE7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80CDFF1-78C8-429F-8B13-CE69DAD104B7}"/>
              </a:ext>
            </a:extLst>
          </p:cNvPr>
          <p:cNvSpPr txBox="1"/>
          <p:nvPr/>
        </p:nvSpPr>
        <p:spPr>
          <a:xfrm>
            <a:off x="1295399" y="1828602"/>
            <a:ext cx="7937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 | 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transform()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remove_if()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BD1415-A1F8-482B-AF6F-C9AC5F30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739" y="802640"/>
            <a:ext cx="2171541" cy="132175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755DD8-888C-4D16-ACF5-AE225C2B49A3}"/>
              </a:ext>
            </a:extLst>
          </p:cNvPr>
          <p:cNvGrpSpPr/>
          <p:nvPr/>
        </p:nvGrpSpPr>
        <p:grpSpPr>
          <a:xfrm>
            <a:off x="6954520" y="2463086"/>
            <a:ext cx="3716179" cy="369332"/>
            <a:chOff x="6385560" y="2513886"/>
            <a:chExt cx="3716179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CE223D-32E4-40EF-B444-83C418922586}"/>
                </a:ext>
              </a:extLst>
            </p:cNvPr>
            <p:cNvSpPr txBox="1"/>
            <p:nvPr/>
          </p:nvSpPr>
          <p:spPr>
            <a:xfrm>
              <a:off x="6385560" y="2513886"/>
              <a:ext cx="133604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800" b="0" dirty="0">
                  <a:solidFill>
                    <a:schemeClr val="tx2">
                      <a:lumMod val="95000"/>
                      <a:lumOff val="5000"/>
                    </a:schemeClr>
                  </a:solidFill>
                  <a:effectLst/>
                  <a:latin typeface="Consolas" panose="020B0609020204030204" pitchFamily="49" charset="0"/>
                </a:rPr>
                <a:t>transform</a:t>
              </a:r>
              <a:r>
                <a:rPr lang="en-US" sz="18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 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7DFD5A-92B3-40EE-89EA-05FE56F92A76}"/>
                </a:ext>
              </a:extLst>
            </p:cNvPr>
            <p:cNvSpPr txBox="1"/>
            <p:nvPr/>
          </p:nvSpPr>
          <p:spPr>
            <a:xfrm>
              <a:off x="8664099" y="2513886"/>
              <a:ext cx="143764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</a:rPr>
                <a:t>remove_if</a:t>
              </a:r>
              <a:endParaRPr lang="en-US" dirty="0">
                <a:solidFill>
                  <a:schemeClr val="tx2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3843F2-0B76-49BF-B244-B2BCC5889721}"/>
                </a:ext>
              </a:extLst>
            </p:cNvPr>
            <p:cNvSpPr txBox="1"/>
            <p:nvPr/>
          </p:nvSpPr>
          <p:spPr>
            <a:xfrm>
              <a:off x="7691120" y="2513886"/>
              <a:ext cx="1295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chemeClr val="tx2">
                      <a:lumMod val="95000"/>
                      <a:lumOff val="5000"/>
                    </a:schemeClr>
                  </a:solidFill>
                  <a:latin typeface="Catamaran Thin"/>
                </a:rPr>
                <a:t>and then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69B69D-ADA4-4B33-A66A-AC5FB6FB20CB}"/>
              </a:ext>
            </a:extLst>
          </p:cNvPr>
          <p:cNvCxnSpPr>
            <a:stCxn id="19" idx="1"/>
            <a:endCxn id="10" idx="3"/>
          </p:cNvCxnSpPr>
          <p:nvPr/>
        </p:nvCxnSpPr>
        <p:spPr>
          <a:xfrm flipH="1" flipV="1">
            <a:off x="6080758" y="2636838"/>
            <a:ext cx="873762" cy="109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02CABCE-E848-401C-95BB-8B4771F175A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5486398" y="2636838"/>
            <a:ext cx="12700" cy="451802"/>
          </a:xfrm>
          <a:prstGeom prst="curvedConnector4">
            <a:avLst>
              <a:gd name="adj1" fmla="val 5960000"/>
              <a:gd name="adj2" fmla="val 997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75B54186-B94C-4262-959C-F0FC9CAC021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73617" y="3364965"/>
            <a:ext cx="12700" cy="451802"/>
          </a:xfrm>
          <a:prstGeom prst="curvedConnector4">
            <a:avLst>
              <a:gd name="adj1" fmla="val 5960000"/>
              <a:gd name="adj2" fmla="val 997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284FE279-9402-4F4D-A818-32B1C42BFCB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4563" y="4140677"/>
            <a:ext cx="12700" cy="451802"/>
          </a:xfrm>
          <a:prstGeom prst="curvedConnector4">
            <a:avLst>
              <a:gd name="adj1" fmla="val 5960000"/>
              <a:gd name="adj2" fmla="val 997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6D693A03-0219-4980-9372-033EB8D3B2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41862" y="4841558"/>
            <a:ext cx="12700" cy="451802"/>
          </a:xfrm>
          <a:prstGeom prst="curvedConnector4">
            <a:avLst>
              <a:gd name="adj1" fmla="val 5960000"/>
              <a:gd name="adj2" fmla="val 997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43B244A4-00D2-45FD-8CE7-D5776FD315C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080764" y="3044032"/>
            <a:ext cx="12700" cy="451802"/>
          </a:xfrm>
          <a:prstGeom prst="curvedConnector4">
            <a:avLst>
              <a:gd name="adj1" fmla="val 5960000"/>
              <a:gd name="adj2" fmla="val 997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C97095D4-78C5-4213-8F48-8F207CA5E0E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090924" y="3761703"/>
            <a:ext cx="12700" cy="451802"/>
          </a:xfrm>
          <a:prstGeom prst="curvedConnector4">
            <a:avLst>
              <a:gd name="adj1" fmla="val 5960000"/>
              <a:gd name="adj2" fmla="val 997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85EB651-8449-47F0-87D3-77AD4F5346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080764" y="4566385"/>
            <a:ext cx="12700" cy="451802"/>
          </a:xfrm>
          <a:prstGeom prst="curvedConnector4">
            <a:avLst>
              <a:gd name="adj1" fmla="val 5960000"/>
              <a:gd name="adj2" fmla="val 997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6CB27D39-AC9B-4B59-9FC3-2C88E491B2B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089733" y="5293361"/>
            <a:ext cx="12700" cy="451802"/>
          </a:xfrm>
          <a:prstGeom prst="curvedConnector4">
            <a:avLst>
              <a:gd name="adj1" fmla="val 5960000"/>
              <a:gd name="adj2" fmla="val 997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677CC0DC-A681-4643-AD6C-014C5FC96D6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92748" y="5654676"/>
            <a:ext cx="12700" cy="451802"/>
          </a:xfrm>
          <a:prstGeom prst="curvedConnector4">
            <a:avLst>
              <a:gd name="adj1" fmla="val 5960000"/>
              <a:gd name="adj2" fmla="val 9975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BABCEC-19EB-46BE-BF2F-56296DFF4D50}"/>
              </a:ext>
            </a:extLst>
          </p:cNvPr>
          <p:cNvCxnSpPr>
            <a:cxnSpLocks/>
          </p:cNvCxnSpPr>
          <p:nvPr/>
        </p:nvCxnSpPr>
        <p:spPr>
          <a:xfrm flipV="1">
            <a:off x="6111244" y="6095564"/>
            <a:ext cx="873762" cy="109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456;p45">
            <a:extLst>
              <a:ext uri="{FF2B5EF4-FFF2-40B4-BE49-F238E27FC236}">
                <a16:creationId xmlns:a16="http://schemas.microsoft.com/office/drawing/2014/main" id="{30C1E321-9366-4775-A7DD-AD713A6DF381}"/>
              </a:ext>
            </a:extLst>
          </p:cNvPr>
          <p:cNvSpPr/>
          <p:nvPr/>
        </p:nvSpPr>
        <p:spPr>
          <a:xfrm>
            <a:off x="858497" y="2621700"/>
            <a:ext cx="873805" cy="2219858"/>
          </a:xfrm>
          <a:prstGeom prst="rect">
            <a:avLst/>
          </a:prstGeom>
          <a:solidFill>
            <a:srgbClr val="E3DC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DF6933-7583-479B-872B-2B065A472EC9}"/>
              </a:ext>
            </a:extLst>
          </p:cNvPr>
          <p:cNvSpPr txBox="1"/>
          <p:nvPr/>
        </p:nvSpPr>
        <p:spPr>
          <a:xfrm>
            <a:off x="1156575" y="2826356"/>
            <a:ext cx="23294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Range view pipe operator inherently fuses the operations in an element-by-element</a:t>
            </a:r>
            <a:r>
              <a:rPr lang="en-US" sz="1600" i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basis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95BC1B-5D04-4286-AB42-C5D8BD25F0E8}"/>
              </a:ext>
            </a:extLst>
          </p:cNvPr>
          <p:cNvSpPr txBox="1"/>
          <p:nvPr/>
        </p:nvSpPr>
        <p:spPr>
          <a:xfrm>
            <a:off x="1156575" y="4140677"/>
            <a:ext cx="2221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rPr>
              <a:t>Could be parallelized as a single operation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3187FD1-916A-4931-B221-E7C285CB7896}"/>
              </a:ext>
            </a:extLst>
          </p:cNvPr>
          <p:cNvCxnSpPr/>
          <p:nvPr/>
        </p:nvCxnSpPr>
        <p:spPr>
          <a:xfrm>
            <a:off x="2021840" y="3903574"/>
            <a:ext cx="0" cy="23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A074E9B-177E-483B-81BD-EFAF5856CE9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69" name="Picture 68" descr="Logo, company name&#10;&#10;Description automatically generated">
              <a:extLst>
                <a:ext uri="{FF2B5EF4-FFF2-40B4-BE49-F238E27FC236}">
                  <a16:creationId xmlns:a16="http://schemas.microsoft.com/office/drawing/2014/main" id="{265EA42D-715D-4CE6-A29E-B7CF072B9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B5E5ED9-959E-4BD6-931F-9DBC52B76A9F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366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What’s STE||AR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DEAF3-DB73-44CC-B4A9-69A3511625CA}"/>
              </a:ext>
            </a:extLst>
          </p:cNvPr>
          <p:cNvSpPr txBox="1"/>
          <p:nvPr/>
        </p:nvSpPr>
        <p:spPr>
          <a:xfrm>
            <a:off x="1295400" y="2258076"/>
            <a:ext cx="78902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Catamaran Thin"/>
              </a:rPr>
              <a:t>Research Group led by Hartmut Kaiser @ CCT - LSU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000" dirty="0">
              <a:latin typeface="Catamaran Thin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Catamaran Thin"/>
              </a:rPr>
              <a:t>HPX: A C++ Standards Library for Concurrency and Parallelism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endParaRPr lang="en-US" sz="2000" dirty="0">
              <a:latin typeface="Catamaran Thin"/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Catamaran Thin"/>
              </a:rPr>
              <a:t>Phylanx</a:t>
            </a:r>
            <a:r>
              <a:rPr lang="en-US" sz="2000" dirty="0">
                <a:latin typeface="Catamaran Thin"/>
              </a:rPr>
              <a:t>: An Asynchronous Distributed Array Computing Toolkit</a:t>
            </a:r>
          </a:p>
          <a:p>
            <a:endParaRPr lang="en-US" sz="2000" dirty="0">
              <a:latin typeface="Catamaran Thin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Catamaran Thin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D73121-42E3-48EC-9044-8E656DAD92F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D9AB08B6-798C-4FA6-8027-52B3EE7F3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CCA633-DA37-432B-910D-277A9829998C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586A8A9-1D8D-4CCF-813C-83654819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633" y="503853"/>
            <a:ext cx="1457279" cy="145727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3A2E808-7A19-4CF5-B5D5-4DA962EE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456" y="503853"/>
            <a:ext cx="1485631" cy="145728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50D987-A1E4-4D31-87DF-61FFE95E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8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17022"/>
            <a:ext cx="9601200" cy="1142385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Catamaran Thin"/>
              </a:rPr>
              <a:t>A. Inherent Fusion</a:t>
            </a:r>
            <a:endParaRPr lang="en-US" sz="2800" dirty="0">
              <a:latin typeface="Catamaran Thin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578C0F-99FD-47D2-95F4-97EC44EA294B}"/>
              </a:ext>
            </a:extLst>
          </p:cNvPr>
          <p:cNvGrpSpPr/>
          <p:nvPr/>
        </p:nvGrpSpPr>
        <p:grpSpPr>
          <a:xfrm>
            <a:off x="2567428" y="1768158"/>
            <a:ext cx="7243207" cy="2499042"/>
            <a:chOff x="2638548" y="2986748"/>
            <a:chExt cx="7243207" cy="175943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F1EA762-9537-41E1-8C80-99B5F45864F6}"/>
                </a:ext>
              </a:extLst>
            </p:cNvPr>
            <p:cNvSpPr/>
            <p:nvPr/>
          </p:nvSpPr>
          <p:spPr>
            <a:xfrm>
              <a:off x="2638548" y="2986748"/>
              <a:ext cx="7243207" cy="175943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31" name="Google Shape;540;p47">
              <a:extLst>
                <a:ext uri="{FF2B5EF4-FFF2-40B4-BE49-F238E27FC236}">
                  <a16:creationId xmlns:a16="http://schemas.microsoft.com/office/drawing/2014/main" id="{1C075799-5870-4ACA-B114-E03AEFE67D50}"/>
                </a:ext>
              </a:extLst>
            </p:cNvPr>
            <p:cNvSpPr/>
            <p:nvPr/>
          </p:nvSpPr>
          <p:spPr>
            <a:xfrm>
              <a:off x="2737406" y="3201455"/>
              <a:ext cx="7144349" cy="1368074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chemeClr val="tx1"/>
                </a:buClr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1. std::</a:t>
              </a:r>
              <a:r>
                <a:rPr lang="en-US" sz="16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vector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vi{ 1, 2, 3, 4, 5};</a:t>
              </a:r>
            </a:p>
            <a:p>
              <a:pPr>
                <a:buClr>
                  <a:schemeClr val="tx1"/>
                </a:buClr>
              </a:pP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2. </a:t>
              </a:r>
              <a:endParaRPr lang="en-US" sz="1600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  <a:p>
              <a:pPr>
                <a:buClr>
                  <a:schemeClr val="tx1"/>
                </a:buClr>
              </a:pPr>
              <a:r>
                <a:rPr lang="en-US" sz="1600" dirty="0">
                  <a:latin typeface="Consolas" panose="020B0609020204030204" pitchFamily="49" charset="0"/>
                </a:rPr>
                <a:t>3.</a:t>
              </a:r>
              <a:r>
                <a:rPr lang="en-US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rng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vi | </a:t>
              </a:r>
            </a:p>
            <a:p>
              <a:pPr>
                <a:buClr>
                  <a:schemeClr val="tx1"/>
                </a:buClr>
              </a:pP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4.   </a:t>
              </a:r>
              <a:r>
                <a:rPr lang="en-US" sz="16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ranges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views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transform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([](</a:t>
              </a:r>
              <a:r>
                <a:rPr lang="en-US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){</a:t>
              </a:r>
              <a:r>
                <a:rPr lang="en-US" sz="16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i * i;}) |</a:t>
              </a:r>
            </a:p>
            <a:p>
              <a:pPr>
                <a:buClr>
                  <a:schemeClr val="tx1"/>
                </a:buClr>
              </a:pP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5.   </a:t>
              </a:r>
              <a:r>
                <a:rPr lang="en-US" sz="16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ranges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views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remove_if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([](</a:t>
              </a:r>
              <a:r>
                <a:rPr lang="en-US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){</a:t>
              </a:r>
              <a:r>
                <a:rPr lang="en-US" sz="16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i % </a:t>
              </a:r>
              <a:r>
                <a:rPr lang="en-US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== </a:t>
              </a:r>
              <a:r>
                <a:rPr lang="en-US" sz="16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;});</a:t>
              </a:r>
            </a:p>
            <a:p>
              <a:pPr>
                <a:buClr>
                  <a:schemeClr val="tx1"/>
                </a:buClr>
              </a:pP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6.</a:t>
              </a:r>
            </a:p>
            <a:p>
              <a:pPr>
                <a:buClr>
                  <a:schemeClr val="tx1"/>
                </a:buClr>
              </a:pPr>
              <a:r>
                <a:rPr lang="en-US" sz="1600" dirty="0">
                  <a:effectLst/>
                  <a:latin typeface="Consolas" panose="020B0609020204030204" pitchFamily="49" charset="0"/>
                </a:rPr>
                <a:t>7.</a:t>
              </a:r>
              <a:r>
                <a:rPr lang="en-US" sz="160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ranges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sz="16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for_each</a:t>
              </a:r>
              <a:r>
                <a:rPr lang="en-US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rng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[](</a:t>
              </a:r>
              <a:r>
                <a:rPr lang="en-US" sz="16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){</a:t>
              </a:r>
              <a:r>
                <a:rPr lang="en-US" sz="16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16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;});</a:t>
              </a:r>
            </a:p>
            <a:p>
              <a:pPr>
                <a:buClr>
                  <a:schemeClr val="tx1"/>
                </a:buClr>
              </a:pPr>
              <a:endPara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A7D870-DB0C-4E7B-A5D1-EF07F3559859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33" name="Picture 32" descr="Logo, company name&#10;&#10;Description automatically generated">
              <a:extLst>
                <a:ext uri="{FF2B5EF4-FFF2-40B4-BE49-F238E27FC236}">
                  <a16:creationId xmlns:a16="http://schemas.microsoft.com/office/drawing/2014/main" id="{C18EDCB4-EA51-4BDC-A0A3-2D7AC5E30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842706-037E-4FAE-85BA-DCF46F25CAC1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39" name="Google Shape;456;p45">
            <a:extLst>
              <a:ext uri="{FF2B5EF4-FFF2-40B4-BE49-F238E27FC236}">
                <a16:creationId xmlns:a16="http://schemas.microsoft.com/office/drawing/2014/main" id="{610D5697-4081-4EFC-BF57-DEEF24FA34C4}"/>
              </a:ext>
            </a:extLst>
          </p:cNvPr>
          <p:cNvSpPr/>
          <p:nvPr/>
        </p:nvSpPr>
        <p:spPr>
          <a:xfrm>
            <a:off x="589279" y="4338320"/>
            <a:ext cx="949983" cy="1595602"/>
          </a:xfrm>
          <a:prstGeom prst="rect">
            <a:avLst/>
          </a:prstGeom>
          <a:solidFill>
            <a:srgbClr val="E3DC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1FCAD8-BFD0-4923-90B8-D9C4C922C998}"/>
              </a:ext>
            </a:extLst>
          </p:cNvPr>
          <p:cNvSpPr txBox="1"/>
          <p:nvPr/>
        </p:nvSpPr>
        <p:spPr>
          <a:xfrm>
            <a:off x="924844" y="4831237"/>
            <a:ext cx="25759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Port sequence in an algorithm to enable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rPr>
              <a:t>fused composition </a:t>
            </a:r>
            <a:r>
              <a:rPr lang="en-US" sz="1600" dirty="0">
                <a:latin typeface="Catamaran Thin"/>
                <a:ea typeface="Catamaran Thin"/>
                <a:cs typeface="Catamaran Thin"/>
                <a:sym typeface="Catamaran Thin"/>
              </a:rPr>
              <a:t>on an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rPr>
              <a:t>element-by-element </a:t>
            </a:r>
            <a:r>
              <a:rPr lang="en-US" sz="1600" dirty="0">
                <a:latin typeface="Catamaran Thin"/>
                <a:ea typeface="Catamaran Thin"/>
                <a:cs typeface="Catamaran Thin"/>
                <a:sym typeface="Catamaran Thin"/>
              </a:rPr>
              <a:t>basis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63F322-8D46-4209-81B8-6BEF3D5ED4B5}"/>
              </a:ext>
            </a:extLst>
          </p:cNvPr>
          <p:cNvSpPr txBox="1"/>
          <p:nvPr/>
        </p:nvSpPr>
        <p:spPr>
          <a:xfrm>
            <a:off x="7267449" y="3953599"/>
            <a:ext cx="2357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chemeClr val="accent1">
                  <a:lumMod val="50000"/>
                </a:schemeClr>
              </a:buClr>
            </a:pPr>
            <a:r>
              <a:rPr lang="en-US" sz="12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“</a:t>
            </a:r>
            <a:r>
              <a:rPr lang="en-US" sz="1200" i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Should we parallelize it though?</a:t>
            </a:r>
            <a:r>
              <a:rPr lang="en-US" sz="12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”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98A4B-F8DC-4046-86D4-65885170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97629"/>
            <a:ext cx="9601200" cy="1142385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Catamaran Thin"/>
              </a:rPr>
              <a:t>B. Hard vs Easy to Parallelize combinations</a:t>
            </a:r>
            <a:endParaRPr lang="en-US" sz="2800" dirty="0">
              <a:latin typeface="Catamaran Thin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20138-4777-4CC0-8BCF-1B091F4599CF}"/>
              </a:ext>
            </a:extLst>
          </p:cNvPr>
          <p:cNvSpPr txBox="1"/>
          <p:nvPr/>
        </p:nvSpPr>
        <p:spPr>
          <a:xfrm>
            <a:off x="3938747" y="2233739"/>
            <a:ext cx="1458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</a:t>
            </a:r>
          </a:p>
          <a:p>
            <a:pPr algn="r"/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remove_if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2950A3-FD70-4C95-BFCB-67F3A7BA81B7}"/>
              </a:ext>
            </a:extLst>
          </p:cNvPr>
          <p:cNvCxnSpPr>
            <a:cxnSpLocks/>
          </p:cNvCxnSpPr>
          <p:nvPr/>
        </p:nvCxnSpPr>
        <p:spPr>
          <a:xfrm>
            <a:off x="6022427" y="1981200"/>
            <a:ext cx="0" cy="21651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E4288D-CE79-489A-8537-20D5AB030C72}"/>
              </a:ext>
            </a:extLst>
          </p:cNvPr>
          <p:cNvSpPr txBox="1"/>
          <p:nvPr/>
        </p:nvSpPr>
        <p:spPr>
          <a:xfrm>
            <a:off x="2840420" y="3174442"/>
            <a:ext cx="2556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a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djacent_remove_if</a:t>
            </a:r>
          </a:p>
          <a:p>
            <a:pPr algn="r"/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reverse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5694D-75A8-464E-B0AA-422035B6750C}"/>
              </a:ext>
            </a:extLst>
          </p:cNvPr>
          <p:cNvSpPr txBox="1"/>
          <p:nvPr/>
        </p:nvSpPr>
        <p:spPr>
          <a:xfrm>
            <a:off x="6505903" y="2233738"/>
            <a:ext cx="1458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</a:t>
            </a:r>
          </a:p>
          <a:p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reverse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0CF3A-5075-4D2C-BF3B-B0C5F1E4792E}"/>
              </a:ext>
            </a:extLst>
          </p:cNvPr>
          <p:cNvSpPr txBox="1"/>
          <p:nvPr/>
        </p:nvSpPr>
        <p:spPr>
          <a:xfrm>
            <a:off x="6505903" y="3161635"/>
            <a:ext cx="1458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accumulate</a:t>
            </a:r>
            <a:endParaRPr lang="en-US" sz="1800" b="0" dirty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C73D11-AC47-4E55-9EC4-31CF7C6C161C}"/>
              </a:ext>
            </a:extLst>
          </p:cNvPr>
          <p:cNvCxnSpPr>
            <a:cxnSpLocks/>
          </p:cNvCxnSpPr>
          <p:nvPr/>
        </p:nvCxnSpPr>
        <p:spPr>
          <a:xfrm>
            <a:off x="3132082" y="4496090"/>
            <a:ext cx="577018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ABCB30-BB02-4054-8FD7-C837E59916BA}"/>
              </a:ext>
            </a:extLst>
          </p:cNvPr>
          <p:cNvSpPr txBox="1"/>
          <p:nvPr/>
        </p:nvSpPr>
        <p:spPr>
          <a:xfrm>
            <a:off x="1220045" y="2828360"/>
            <a:ext cx="615553" cy="13128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Hard</a:t>
            </a:r>
            <a:endParaRPr lang="en-US" sz="1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895C71-5489-4CB5-8ACE-585B8BBFB522}"/>
              </a:ext>
            </a:extLst>
          </p:cNvPr>
          <p:cNvSpPr txBox="1"/>
          <p:nvPr/>
        </p:nvSpPr>
        <p:spPr>
          <a:xfrm flipV="1">
            <a:off x="10049758" y="1976981"/>
            <a:ext cx="615553" cy="13128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</a:rPr>
              <a:t>Easy</a:t>
            </a:r>
            <a:endParaRPr lang="en-US" sz="1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EF31F7-33A0-4768-9F1D-0E22EF9A9958}"/>
              </a:ext>
            </a:extLst>
          </p:cNvPr>
          <p:cNvSpPr txBox="1"/>
          <p:nvPr/>
        </p:nvSpPr>
        <p:spPr>
          <a:xfrm>
            <a:off x="2577661" y="4659462"/>
            <a:ext cx="76068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tamaran Thin"/>
              </a:rPr>
              <a:t>It highly depends on the </a:t>
            </a:r>
            <a:r>
              <a:rPr lang="en-US" b="1" dirty="0">
                <a:solidFill>
                  <a:schemeClr val="accent1"/>
                </a:solidFill>
                <a:latin typeface="Catamaran Thin"/>
              </a:rPr>
              <a:t>iterator type exposed</a:t>
            </a:r>
            <a:r>
              <a:rPr lang="en-US" dirty="0">
                <a:latin typeface="Catamaran Thin"/>
              </a:rPr>
              <a:t> by the chained views (non-trivial)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dirty="0">
                <a:latin typeface="Catamaran Thin"/>
              </a:rPr>
              <a:t>random access iterators are the best!</a:t>
            </a:r>
          </a:p>
          <a:p>
            <a:endParaRPr lang="en-US" dirty="0">
              <a:latin typeface="Catamaran Thin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1"/>
                </a:solidFill>
                <a:latin typeface="Catamaran Thin"/>
              </a:rPr>
              <a:t>Temporaries</a:t>
            </a:r>
            <a:r>
              <a:rPr lang="en-US" dirty="0">
                <a:latin typeface="Catamaran Thin"/>
              </a:rPr>
              <a:t>, </a:t>
            </a:r>
            <a:r>
              <a:rPr lang="en-US" i="1" dirty="0">
                <a:solidFill>
                  <a:srgbClr val="968158"/>
                </a:solidFill>
                <a:latin typeface="Catamaran Thin"/>
              </a:rPr>
              <a:t>container conditional resizing </a:t>
            </a:r>
            <a:r>
              <a:rPr lang="en-US" dirty="0">
                <a:latin typeface="Catamaran Thin"/>
              </a:rPr>
              <a:t>and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predicates related to multiple elements</a:t>
            </a:r>
            <a:r>
              <a:rPr lang="en-US" dirty="0">
                <a:latin typeface="Catamaran Thin"/>
              </a:rPr>
              <a:t> of the container make parallelization difficult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EA5E15-A825-4C3A-8DEF-3FB88CCB82DE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25" name="Picture 24" descr="Logo, company name&#10;&#10;Description automatically generated">
              <a:extLst>
                <a:ext uri="{FF2B5EF4-FFF2-40B4-BE49-F238E27FC236}">
                  <a16:creationId xmlns:a16="http://schemas.microsoft.com/office/drawing/2014/main" id="{53A65779-27C5-46B1-8622-94E6FB8AB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1D549E-56F0-4143-9F3B-E03A5317673A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274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16" grpId="0"/>
      <p:bldP spid="2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9A119-F859-406C-A780-AEAF0041089F}"/>
              </a:ext>
            </a:extLst>
          </p:cNvPr>
          <p:cNvSpPr txBox="1"/>
          <p:nvPr/>
        </p:nvSpPr>
        <p:spPr>
          <a:xfrm>
            <a:off x="1539263" y="1636291"/>
            <a:ext cx="9486090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(10'000'000);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iota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vi |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|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::reverse;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::par,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;});</a:t>
            </a:r>
          </a:p>
        </p:txBody>
      </p:sp>
      <p:sp>
        <p:nvSpPr>
          <p:cNvPr id="9" name="Google Shape;456;p45">
            <a:extLst>
              <a:ext uri="{FF2B5EF4-FFF2-40B4-BE49-F238E27FC236}">
                <a16:creationId xmlns:a16="http://schemas.microsoft.com/office/drawing/2014/main" id="{7AE2FB81-8CE3-418D-BD15-D1BA9830CB14}"/>
              </a:ext>
            </a:extLst>
          </p:cNvPr>
          <p:cNvSpPr/>
          <p:nvPr/>
        </p:nvSpPr>
        <p:spPr>
          <a:xfrm>
            <a:off x="589279" y="4338320"/>
            <a:ext cx="949983" cy="1595602"/>
          </a:xfrm>
          <a:prstGeom prst="rect">
            <a:avLst/>
          </a:prstGeom>
          <a:solidFill>
            <a:srgbClr val="E3DCC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4DAD2-AA90-4DEA-A100-BB535B85567A}"/>
              </a:ext>
            </a:extLst>
          </p:cNvPr>
          <p:cNvSpPr txBox="1"/>
          <p:nvPr/>
        </p:nvSpPr>
        <p:spPr>
          <a:xfrm>
            <a:off x="924844" y="4720019"/>
            <a:ext cx="25759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1600" b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Take advantage of the </a:t>
            </a:r>
            <a:r>
              <a:rPr lang="en-US" sz="1600" b="1" dirty="0">
                <a:solidFill>
                  <a:schemeClr val="accent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fused composition</a:t>
            </a:r>
            <a:r>
              <a:rPr lang="en-US" sz="1600" b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 in order to parallelize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  <a:latin typeface="Catamaran Thin"/>
                <a:ea typeface="Catamaran Thin"/>
                <a:cs typeface="Catamaran Thin"/>
                <a:sym typeface="Catamaran Thin"/>
              </a:rPr>
              <a:t>range materialization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AutoNum type="arabicPeriod"/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endParaRPr lang="en-US" sz="1600" b="1" dirty="0">
              <a:solidFill>
                <a:schemeClr val="accent1">
                  <a:lumMod val="75000"/>
                </a:schemeClr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2C29CB-1086-4946-9A7C-14947B329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3166"/>
            <a:ext cx="9601200" cy="1160382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Catamaran Thin"/>
              </a:rPr>
              <a:t>HPX/Range-v3</a:t>
            </a:r>
            <a:endParaRPr lang="en-US" sz="2800" dirty="0">
              <a:latin typeface="Catamaran Thin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4CEF56-7973-4F05-B0FA-53E57DFA5B75}"/>
              </a:ext>
            </a:extLst>
          </p:cNvPr>
          <p:cNvSpPr/>
          <p:nvPr/>
        </p:nvSpPr>
        <p:spPr>
          <a:xfrm>
            <a:off x="4687111" y="3289399"/>
            <a:ext cx="2427890" cy="354724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C149C2F9-849C-44DF-A56C-159DABBAA68C}"/>
              </a:ext>
            </a:extLst>
          </p:cNvPr>
          <p:cNvSpPr/>
          <p:nvPr/>
        </p:nvSpPr>
        <p:spPr>
          <a:xfrm>
            <a:off x="6095999" y="3920359"/>
            <a:ext cx="3752193" cy="212308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tamaran Thin"/>
              </a:rPr>
              <a:t>It runs in parallel just fine!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6D17F-648A-485A-BE6E-B19C0077D225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2" name="Picture 11" descr="Logo, company name&#10;&#10;Description automatically generated">
              <a:extLst>
                <a:ext uri="{FF2B5EF4-FFF2-40B4-BE49-F238E27FC236}">
                  <a16:creationId xmlns:a16="http://schemas.microsoft.com/office/drawing/2014/main" id="{FDAA24AE-CF32-4E6F-8200-0893AC9C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875BC9-7E26-464D-81CA-DBFB501F2E82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61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84705A-A17D-4858-93B7-C1C7F3FA55E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55754295-EADA-4529-8BBB-1D0CD9D14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B5F644-B556-41BE-8531-5776BEF31521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grpSp>
        <p:nvGrpSpPr>
          <p:cNvPr id="26" name="Google Shape;934;p55">
            <a:extLst>
              <a:ext uri="{FF2B5EF4-FFF2-40B4-BE49-F238E27FC236}">
                <a16:creationId xmlns:a16="http://schemas.microsoft.com/office/drawing/2014/main" id="{A7C3F703-C1E0-4915-B44E-EB1F9594B95A}"/>
              </a:ext>
            </a:extLst>
          </p:cNvPr>
          <p:cNvGrpSpPr/>
          <p:nvPr/>
        </p:nvGrpSpPr>
        <p:grpSpPr>
          <a:xfrm>
            <a:off x="5829679" y="780061"/>
            <a:ext cx="2958575" cy="3508541"/>
            <a:chOff x="4721075" y="261074"/>
            <a:chExt cx="255900" cy="308826"/>
          </a:xfrm>
        </p:grpSpPr>
        <p:sp>
          <p:nvSpPr>
            <p:cNvPr id="50" name="Google Shape;935;p55">
              <a:extLst>
                <a:ext uri="{FF2B5EF4-FFF2-40B4-BE49-F238E27FC236}">
                  <a16:creationId xmlns:a16="http://schemas.microsoft.com/office/drawing/2014/main" id="{17E7760D-DFD5-42EC-AEEB-FA3604A8654F}"/>
                </a:ext>
              </a:extLst>
            </p:cNvPr>
            <p:cNvSpPr/>
            <p:nvPr/>
          </p:nvSpPr>
          <p:spPr>
            <a:xfrm>
              <a:off x="4721075" y="272900"/>
              <a:ext cx="74325" cy="294475"/>
            </a:xfrm>
            <a:custGeom>
              <a:avLst/>
              <a:gdLst/>
              <a:ahLst/>
              <a:cxnLst/>
              <a:rect l="l" t="t" r="r" b="b"/>
              <a:pathLst>
                <a:path w="2973" h="11779" extrusionOk="0">
                  <a:moveTo>
                    <a:pt x="30" y="1"/>
                  </a:moveTo>
                  <a:lnTo>
                    <a:pt x="1" y="7488"/>
                  </a:lnTo>
                  <a:lnTo>
                    <a:pt x="2943" y="11779"/>
                  </a:lnTo>
                  <a:lnTo>
                    <a:pt x="2972" y="4292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936;p55">
              <a:extLst>
                <a:ext uri="{FF2B5EF4-FFF2-40B4-BE49-F238E27FC236}">
                  <a16:creationId xmlns:a16="http://schemas.microsoft.com/office/drawing/2014/main" id="{8FDA8EFC-C809-4334-850D-6A11461A89B3}"/>
                </a:ext>
              </a:extLst>
            </p:cNvPr>
            <p:cNvSpPr/>
            <p:nvPr/>
          </p:nvSpPr>
          <p:spPr>
            <a:xfrm>
              <a:off x="4794825" y="375875"/>
              <a:ext cx="103175" cy="194025"/>
            </a:xfrm>
            <a:custGeom>
              <a:avLst/>
              <a:gdLst/>
              <a:ahLst/>
              <a:cxnLst/>
              <a:rect l="l" t="t" r="r" b="b"/>
              <a:pathLst>
                <a:path w="4127" h="7761" extrusionOk="0">
                  <a:moveTo>
                    <a:pt x="1804" y="0"/>
                  </a:moveTo>
                  <a:cubicBezTo>
                    <a:pt x="1717" y="0"/>
                    <a:pt x="1623" y="0"/>
                    <a:pt x="1537" y="8"/>
                  </a:cubicBezTo>
                  <a:lnTo>
                    <a:pt x="1522" y="8"/>
                  </a:lnTo>
                  <a:cubicBezTo>
                    <a:pt x="1429" y="8"/>
                    <a:pt x="1342" y="15"/>
                    <a:pt x="1248" y="22"/>
                  </a:cubicBezTo>
                  <a:lnTo>
                    <a:pt x="1155" y="29"/>
                  </a:lnTo>
                  <a:lnTo>
                    <a:pt x="960" y="44"/>
                  </a:lnTo>
                  <a:lnTo>
                    <a:pt x="909" y="51"/>
                  </a:lnTo>
                  <a:lnTo>
                    <a:pt x="866" y="58"/>
                  </a:lnTo>
                  <a:cubicBezTo>
                    <a:pt x="765" y="65"/>
                    <a:pt x="664" y="80"/>
                    <a:pt x="570" y="87"/>
                  </a:cubicBezTo>
                  <a:lnTo>
                    <a:pt x="534" y="94"/>
                  </a:lnTo>
                  <a:cubicBezTo>
                    <a:pt x="426" y="108"/>
                    <a:pt x="318" y="130"/>
                    <a:pt x="210" y="145"/>
                  </a:cubicBezTo>
                  <a:lnTo>
                    <a:pt x="181" y="152"/>
                  </a:lnTo>
                  <a:lnTo>
                    <a:pt x="29" y="181"/>
                  </a:lnTo>
                  <a:lnTo>
                    <a:pt x="1" y="7667"/>
                  </a:lnTo>
                  <a:lnTo>
                    <a:pt x="181" y="7638"/>
                  </a:lnTo>
                  <a:cubicBezTo>
                    <a:pt x="289" y="7617"/>
                    <a:pt x="397" y="7602"/>
                    <a:pt x="505" y="7588"/>
                  </a:cubicBezTo>
                  <a:lnTo>
                    <a:pt x="542" y="7581"/>
                  </a:lnTo>
                  <a:cubicBezTo>
                    <a:pt x="635" y="7566"/>
                    <a:pt x="736" y="7552"/>
                    <a:pt x="837" y="7545"/>
                  </a:cubicBezTo>
                  <a:lnTo>
                    <a:pt x="924" y="7537"/>
                  </a:lnTo>
                  <a:cubicBezTo>
                    <a:pt x="989" y="7530"/>
                    <a:pt x="1054" y="7523"/>
                    <a:pt x="1119" y="7516"/>
                  </a:cubicBezTo>
                  <a:lnTo>
                    <a:pt x="1212" y="7508"/>
                  </a:lnTo>
                  <a:cubicBezTo>
                    <a:pt x="1306" y="7508"/>
                    <a:pt x="1393" y="7501"/>
                    <a:pt x="1486" y="7494"/>
                  </a:cubicBezTo>
                  <a:lnTo>
                    <a:pt x="2164" y="7494"/>
                  </a:lnTo>
                  <a:lnTo>
                    <a:pt x="2316" y="7501"/>
                  </a:lnTo>
                  <a:lnTo>
                    <a:pt x="2438" y="7508"/>
                  </a:lnTo>
                  <a:lnTo>
                    <a:pt x="2590" y="7516"/>
                  </a:lnTo>
                  <a:lnTo>
                    <a:pt x="2712" y="7530"/>
                  </a:lnTo>
                  <a:lnTo>
                    <a:pt x="2857" y="7545"/>
                  </a:lnTo>
                  <a:lnTo>
                    <a:pt x="2979" y="7552"/>
                  </a:lnTo>
                  <a:lnTo>
                    <a:pt x="3124" y="7573"/>
                  </a:lnTo>
                  <a:lnTo>
                    <a:pt x="3246" y="7588"/>
                  </a:lnTo>
                  <a:lnTo>
                    <a:pt x="3398" y="7617"/>
                  </a:lnTo>
                  <a:lnTo>
                    <a:pt x="3520" y="7638"/>
                  </a:lnTo>
                  <a:lnTo>
                    <a:pt x="3672" y="7667"/>
                  </a:lnTo>
                  <a:lnTo>
                    <a:pt x="3780" y="7689"/>
                  </a:lnTo>
                  <a:cubicBezTo>
                    <a:pt x="3888" y="7710"/>
                    <a:pt x="3996" y="7732"/>
                    <a:pt x="4097" y="7761"/>
                  </a:cubicBezTo>
                  <a:lnTo>
                    <a:pt x="4126" y="267"/>
                  </a:lnTo>
                  <a:cubicBezTo>
                    <a:pt x="4025" y="238"/>
                    <a:pt x="3917" y="217"/>
                    <a:pt x="3816" y="195"/>
                  </a:cubicBezTo>
                  <a:lnTo>
                    <a:pt x="3773" y="188"/>
                  </a:lnTo>
                  <a:cubicBezTo>
                    <a:pt x="3751" y="181"/>
                    <a:pt x="3729" y="173"/>
                    <a:pt x="3701" y="173"/>
                  </a:cubicBezTo>
                  <a:lnTo>
                    <a:pt x="3549" y="145"/>
                  </a:lnTo>
                  <a:lnTo>
                    <a:pt x="3434" y="123"/>
                  </a:lnTo>
                  <a:lnTo>
                    <a:pt x="3275" y="101"/>
                  </a:lnTo>
                  <a:lnTo>
                    <a:pt x="3210" y="87"/>
                  </a:lnTo>
                  <a:lnTo>
                    <a:pt x="3160" y="80"/>
                  </a:lnTo>
                  <a:lnTo>
                    <a:pt x="3015" y="65"/>
                  </a:lnTo>
                  <a:lnTo>
                    <a:pt x="2886" y="51"/>
                  </a:lnTo>
                  <a:lnTo>
                    <a:pt x="2741" y="36"/>
                  </a:lnTo>
                  <a:lnTo>
                    <a:pt x="2662" y="29"/>
                  </a:lnTo>
                  <a:lnTo>
                    <a:pt x="2619" y="29"/>
                  </a:lnTo>
                  <a:lnTo>
                    <a:pt x="2467" y="15"/>
                  </a:lnTo>
                  <a:lnTo>
                    <a:pt x="2352" y="8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4E1D12"/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937;p55">
              <a:extLst>
                <a:ext uri="{FF2B5EF4-FFF2-40B4-BE49-F238E27FC236}">
                  <a16:creationId xmlns:a16="http://schemas.microsoft.com/office/drawing/2014/main" id="{DB1708AF-4673-4500-8242-CE20E9D93635}"/>
                </a:ext>
              </a:extLst>
            </p:cNvPr>
            <p:cNvSpPr/>
            <p:nvPr/>
          </p:nvSpPr>
          <p:spPr>
            <a:xfrm>
              <a:off x="4897425" y="276875"/>
              <a:ext cx="79550" cy="292850"/>
            </a:xfrm>
            <a:custGeom>
              <a:avLst/>
              <a:gdLst/>
              <a:ahLst/>
              <a:cxnLst/>
              <a:rect l="l" t="t" r="r" b="b"/>
              <a:pathLst>
                <a:path w="3182" h="11714" extrusionOk="0">
                  <a:moveTo>
                    <a:pt x="3181" y="1"/>
                  </a:moveTo>
                  <a:lnTo>
                    <a:pt x="29" y="4227"/>
                  </a:lnTo>
                  <a:lnTo>
                    <a:pt x="0" y="11714"/>
                  </a:lnTo>
                  <a:lnTo>
                    <a:pt x="3152" y="7487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rgbClr val="732C1B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938;p55">
              <a:extLst>
                <a:ext uri="{FF2B5EF4-FFF2-40B4-BE49-F238E27FC236}">
                  <a16:creationId xmlns:a16="http://schemas.microsoft.com/office/drawing/2014/main" id="{B298E5C8-8594-43EB-BD59-FA24D175E7DE}"/>
                </a:ext>
              </a:extLst>
            </p:cNvPr>
            <p:cNvSpPr/>
            <p:nvPr/>
          </p:nvSpPr>
          <p:spPr>
            <a:xfrm>
              <a:off x="4721800" y="261074"/>
              <a:ext cx="255175" cy="121501"/>
            </a:xfrm>
            <a:custGeom>
              <a:avLst/>
              <a:gdLst/>
              <a:ahLst/>
              <a:cxnLst/>
              <a:rect l="l" t="t" r="r" b="b"/>
              <a:pathLst>
                <a:path w="10207" h="4889" extrusionOk="0">
                  <a:moveTo>
                    <a:pt x="4749" y="1"/>
                  </a:moveTo>
                  <a:cubicBezTo>
                    <a:pt x="3158" y="1"/>
                    <a:pt x="1567" y="168"/>
                    <a:pt x="1" y="503"/>
                  </a:cubicBezTo>
                  <a:lnTo>
                    <a:pt x="2943" y="4794"/>
                  </a:lnTo>
                  <a:cubicBezTo>
                    <a:pt x="3555" y="4675"/>
                    <a:pt x="4174" y="4614"/>
                    <a:pt x="4792" y="4614"/>
                  </a:cubicBezTo>
                  <a:cubicBezTo>
                    <a:pt x="5552" y="4614"/>
                    <a:pt x="6311" y="4705"/>
                    <a:pt x="7054" y="4888"/>
                  </a:cubicBezTo>
                  <a:lnTo>
                    <a:pt x="10206" y="662"/>
                  </a:lnTo>
                  <a:cubicBezTo>
                    <a:pt x="8412" y="222"/>
                    <a:pt x="6580" y="1"/>
                    <a:pt x="4749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939;p55">
            <a:extLst>
              <a:ext uri="{FF2B5EF4-FFF2-40B4-BE49-F238E27FC236}">
                <a16:creationId xmlns:a16="http://schemas.microsoft.com/office/drawing/2014/main" id="{3873E109-75D4-4BCB-A778-112A19E0066B}"/>
              </a:ext>
            </a:extLst>
          </p:cNvPr>
          <p:cNvGrpSpPr/>
          <p:nvPr/>
        </p:nvGrpSpPr>
        <p:grpSpPr>
          <a:xfrm>
            <a:off x="3595285" y="2269697"/>
            <a:ext cx="3093705" cy="2406666"/>
            <a:chOff x="4428081" y="346054"/>
            <a:chExt cx="267588" cy="266596"/>
          </a:xfrm>
        </p:grpSpPr>
        <p:sp>
          <p:nvSpPr>
            <p:cNvPr id="44" name="Google Shape;940;p55">
              <a:extLst>
                <a:ext uri="{FF2B5EF4-FFF2-40B4-BE49-F238E27FC236}">
                  <a16:creationId xmlns:a16="http://schemas.microsoft.com/office/drawing/2014/main" id="{2E202B86-C985-4271-BF34-6AF48FB2EF36}"/>
                </a:ext>
              </a:extLst>
            </p:cNvPr>
            <p:cNvSpPr/>
            <p:nvPr/>
          </p:nvSpPr>
          <p:spPr>
            <a:xfrm>
              <a:off x="4428419" y="346054"/>
              <a:ext cx="267250" cy="161138"/>
            </a:xfrm>
            <a:custGeom>
              <a:avLst/>
              <a:gdLst/>
              <a:ahLst/>
              <a:cxnLst/>
              <a:rect l="l" t="t" r="r" b="b"/>
              <a:pathLst>
                <a:path w="10690" h="6103" extrusionOk="0">
                  <a:moveTo>
                    <a:pt x="7747" y="0"/>
                  </a:moveTo>
                  <a:cubicBezTo>
                    <a:pt x="4386" y="729"/>
                    <a:pt x="1530" y="2207"/>
                    <a:pt x="1" y="4263"/>
                  </a:cubicBezTo>
                  <a:lnTo>
                    <a:pt x="7314" y="6102"/>
                  </a:lnTo>
                  <a:cubicBezTo>
                    <a:pt x="7970" y="5215"/>
                    <a:pt x="9225" y="4580"/>
                    <a:pt x="10689" y="4292"/>
                  </a:cubicBezTo>
                  <a:lnTo>
                    <a:pt x="7747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2;p55">
              <a:extLst>
                <a:ext uri="{FF2B5EF4-FFF2-40B4-BE49-F238E27FC236}">
                  <a16:creationId xmlns:a16="http://schemas.microsoft.com/office/drawing/2014/main" id="{D1CF199D-4B9D-4F57-BEFE-263CB2B5FAD0}"/>
                </a:ext>
              </a:extLst>
            </p:cNvPr>
            <p:cNvSpPr/>
            <p:nvPr/>
          </p:nvSpPr>
          <p:spPr>
            <a:xfrm>
              <a:off x="4428081" y="459747"/>
              <a:ext cx="183769" cy="152903"/>
            </a:xfrm>
            <a:custGeom>
              <a:avLst/>
              <a:gdLst/>
              <a:ahLst/>
              <a:cxnLst/>
              <a:rect l="l" t="t" r="r" b="b"/>
              <a:pathLst>
                <a:path w="7344" h="7654" extrusionOk="0">
                  <a:moveTo>
                    <a:pt x="30" y="1"/>
                  </a:moveTo>
                  <a:lnTo>
                    <a:pt x="1" y="5814"/>
                  </a:lnTo>
                  <a:lnTo>
                    <a:pt x="7314" y="7653"/>
                  </a:lnTo>
                  <a:lnTo>
                    <a:pt x="7343" y="184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1;p55">
              <a:extLst>
                <a:ext uri="{FF2B5EF4-FFF2-40B4-BE49-F238E27FC236}">
                  <a16:creationId xmlns:a16="http://schemas.microsoft.com/office/drawing/2014/main" id="{09A41404-F7EB-4120-B447-7628BD70C6E2}"/>
                </a:ext>
              </a:extLst>
            </p:cNvPr>
            <p:cNvSpPr/>
            <p:nvPr/>
          </p:nvSpPr>
          <p:spPr>
            <a:xfrm>
              <a:off x="4610201" y="462123"/>
              <a:ext cx="84775" cy="138153"/>
            </a:xfrm>
            <a:custGeom>
              <a:avLst/>
              <a:gdLst/>
              <a:ahLst/>
              <a:cxnLst/>
              <a:rect l="l" t="t" r="r" b="b"/>
              <a:pathLst>
                <a:path w="3391" h="7618" extrusionOk="0">
                  <a:moveTo>
                    <a:pt x="3390" y="1"/>
                  </a:moveTo>
                  <a:cubicBezTo>
                    <a:pt x="3318" y="22"/>
                    <a:pt x="3231" y="37"/>
                    <a:pt x="3145" y="58"/>
                  </a:cubicBezTo>
                  <a:lnTo>
                    <a:pt x="3065" y="80"/>
                  </a:lnTo>
                  <a:lnTo>
                    <a:pt x="2900" y="123"/>
                  </a:lnTo>
                  <a:lnTo>
                    <a:pt x="2806" y="145"/>
                  </a:lnTo>
                  <a:cubicBezTo>
                    <a:pt x="2755" y="159"/>
                    <a:pt x="2705" y="174"/>
                    <a:pt x="2654" y="188"/>
                  </a:cubicBezTo>
                  <a:lnTo>
                    <a:pt x="2553" y="217"/>
                  </a:lnTo>
                  <a:lnTo>
                    <a:pt x="2481" y="239"/>
                  </a:lnTo>
                  <a:lnTo>
                    <a:pt x="2395" y="268"/>
                  </a:lnTo>
                  <a:lnTo>
                    <a:pt x="2330" y="289"/>
                  </a:lnTo>
                  <a:cubicBezTo>
                    <a:pt x="2258" y="318"/>
                    <a:pt x="2186" y="340"/>
                    <a:pt x="2113" y="369"/>
                  </a:cubicBezTo>
                  <a:lnTo>
                    <a:pt x="2085" y="383"/>
                  </a:lnTo>
                  <a:lnTo>
                    <a:pt x="1897" y="455"/>
                  </a:lnTo>
                  <a:lnTo>
                    <a:pt x="1839" y="484"/>
                  </a:lnTo>
                  <a:cubicBezTo>
                    <a:pt x="1782" y="506"/>
                    <a:pt x="1724" y="534"/>
                    <a:pt x="1673" y="556"/>
                  </a:cubicBezTo>
                  <a:lnTo>
                    <a:pt x="1623" y="578"/>
                  </a:lnTo>
                  <a:cubicBezTo>
                    <a:pt x="1558" y="607"/>
                    <a:pt x="1493" y="643"/>
                    <a:pt x="1428" y="679"/>
                  </a:cubicBezTo>
                  <a:lnTo>
                    <a:pt x="1385" y="700"/>
                  </a:lnTo>
                  <a:cubicBezTo>
                    <a:pt x="1334" y="729"/>
                    <a:pt x="1284" y="758"/>
                    <a:pt x="1234" y="787"/>
                  </a:cubicBezTo>
                  <a:lnTo>
                    <a:pt x="1183" y="816"/>
                  </a:lnTo>
                  <a:lnTo>
                    <a:pt x="1140" y="837"/>
                  </a:lnTo>
                  <a:lnTo>
                    <a:pt x="1068" y="888"/>
                  </a:lnTo>
                  <a:lnTo>
                    <a:pt x="981" y="946"/>
                  </a:lnTo>
                  <a:cubicBezTo>
                    <a:pt x="945" y="967"/>
                    <a:pt x="909" y="989"/>
                    <a:pt x="880" y="1010"/>
                  </a:cubicBezTo>
                  <a:lnTo>
                    <a:pt x="786" y="1075"/>
                  </a:lnTo>
                  <a:lnTo>
                    <a:pt x="693" y="1147"/>
                  </a:lnTo>
                  <a:lnTo>
                    <a:pt x="613" y="1212"/>
                  </a:lnTo>
                  <a:cubicBezTo>
                    <a:pt x="577" y="1234"/>
                    <a:pt x="548" y="1263"/>
                    <a:pt x="519" y="1284"/>
                  </a:cubicBezTo>
                  <a:lnTo>
                    <a:pt x="447" y="1349"/>
                  </a:lnTo>
                  <a:lnTo>
                    <a:pt x="433" y="1364"/>
                  </a:lnTo>
                  <a:cubicBezTo>
                    <a:pt x="390" y="1400"/>
                    <a:pt x="354" y="1443"/>
                    <a:pt x="310" y="1479"/>
                  </a:cubicBezTo>
                  <a:lnTo>
                    <a:pt x="289" y="1508"/>
                  </a:lnTo>
                  <a:cubicBezTo>
                    <a:pt x="245" y="1551"/>
                    <a:pt x="195" y="1595"/>
                    <a:pt x="159" y="1645"/>
                  </a:cubicBezTo>
                  <a:cubicBezTo>
                    <a:pt x="130" y="1681"/>
                    <a:pt x="101" y="1710"/>
                    <a:pt x="72" y="1746"/>
                  </a:cubicBezTo>
                  <a:lnTo>
                    <a:pt x="29" y="1804"/>
                  </a:lnTo>
                  <a:lnTo>
                    <a:pt x="0" y="7617"/>
                  </a:lnTo>
                  <a:cubicBezTo>
                    <a:pt x="43" y="7567"/>
                    <a:pt x="87" y="7509"/>
                    <a:pt x="130" y="7458"/>
                  </a:cubicBezTo>
                  <a:lnTo>
                    <a:pt x="130" y="7451"/>
                  </a:lnTo>
                  <a:cubicBezTo>
                    <a:pt x="173" y="7401"/>
                    <a:pt x="209" y="7357"/>
                    <a:pt x="253" y="7314"/>
                  </a:cubicBezTo>
                  <a:lnTo>
                    <a:pt x="281" y="7285"/>
                  </a:lnTo>
                  <a:cubicBezTo>
                    <a:pt x="325" y="7242"/>
                    <a:pt x="368" y="7199"/>
                    <a:pt x="411" y="7155"/>
                  </a:cubicBezTo>
                  <a:cubicBezTo>
                    <a:pt x="440" y="7134"/>
                    <a:pt x="462" y="7112"/>
                    <a:pt x="491" y="7091"/>
                  </a:cubicBezTo>
                  <a:cubicBezTo>
                    <a:pt x="512" y="7069"/>
                    <a:pt x="548" y="7040"/>
                    <a:pt x="577" y="7018"/>
                  </a:cubicBezTo>
                  <a:lnTo>
                    <a:pt x="657" y="6953"/>
                  </a:lnTo>
                  <a:cubicBezTo>
                    <a:pt x="693" y="6925"/>
                    <a:pt x="721" y="6903"/>
                    <a:pt x="757" y="6881"/>
                  </a:cubicBezTo>
                  <a:cubicBezTo>
                    <a:pt x="786" y="6852"/>
                    <a:pt x="815" y="6838"/>
                    <a:pt x="844" y="6816"/>
                  </a:cubicBezTo>
                  <a:cubicBezTo>
                    <a:pt x="873" y="6802"/>
                    <a:pt x="909" y="6773"/>
                    <a:pt x="945" y="6752"/>
                  </a:cubicBezTo>
                  <a:lnTo>
                    <a:pt x="1032" y="6694"/>
                  </a:lnTo>
                  <a:lnTo>
                    <a:pt x="1147" y="6622"/>
                  </a:lnTo>
                  <a:lnTo>
                    <a:pt x="1197" y="6593"/>
                  </a:lnTo>
                  <a:cubicBezTo>
                    <a:pt x="1248" y="6564"/>
                    <a:pt x="1298" y="6535"/>
                    <a:pt x="1349" y="6506"/>
                  </a:cubicBezTo>
                  <a:lnTo>
                    <a:pt x="1392" y="6485"/>
                  </a:lnTo>
                  <a:cubicBezTo>
                    <a:pt x="1457" y="6449"/>
                    <a:pt x="1522" y="6413"/>
                    <a:pt x="1594" y="6384"/>
                  </a:cubicBezTo>
                  <a:lnTo>
                    <a:pt x="1637" y="6362"/>
                  </a:lnTo>
                  <a:cubicBezTo>
                    <a:pt x="1688" y="6340"/>
                    <a:pt x="1746" y="6312"/>
                    <a:pt x="1803" y="6290"/>
                  </a:cubicBezTo>
                  <a:lnTo>
                    <a:pt x="1861" y="6261"/>
                  </a:lnTo>
                  <a:cubicBezTo>
                    <a:pt x="1926" y="6239"/>
                    <a:pt x="1984" y="6211"/>
                    <a:pt x="2049" y="6189"/>
                  </a:cubicBezTo>
                  <a:lnTo>
                    <a:pt x="2077" y="6175"/>
                  </a:lnTo>
                  <a:cubicBezTo>
                    <a:pt x="2149" y="6146"/>
                    <a:pt x="2222" y="6124"/>
                    <a:pt x="2294" y="6095"/>
                  </a:cubicBezTo>
                  <a:lnTo>
                    <a:pt x="2359" y="6074"/>
                  </a:lnTo>
                  <a:lnTo>
                    <a:pt x="2517" y="6023"/>
                  </a:lnTo>
                  <a:lnTo>
                    <a:pt x="2618" y="5994"/>
                  </a:lnTo>
                  <a:lnTo>
                    <a:pt x="2770" y="5951"/>
                  </a:lnTo>
                  <a:lnTo>
                    <a:pt x="2856" y="5929"/>
                  </a:lnTo>
                  <a:cubicBezTo>
                    <a:pt x="2914" y="5915"/>
                    <a:pt x="2972" y="5900"/>
                    <a:pt x="3029" y="5886"/>
                  </a:cubicBezTo>
                  <a:lnTo>
                    <a:pt x="3109" y="5864"/>
                  </a:lnTo>
                  <a:cubicBezTo>
                    <a:pt x="3195" y="5843"/>
                    <a:pt x="3282" y="5828"/>
                    <a:pt x="3368" y="5807"/>
                  </a:cubicBezTo>
                  <a:lnTo>
                    <a:pt x="3390" y="1"/>
                  </a:lnTo>
                  <a:close/>
                </a:path>
              </a:pathLst>
            </a:custGeom>
            <a:solidFill>
              <a:srgbClr val="4E1D12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oogle Shape;947;p55">
            <a:extLst>
              <a:ext uri="{FF2B5EF4-FFF2-40B4-BE49-F238E27FC236}">
                <a16:creationId xmlns:a16="http://schemas.microsoft.com/office/drawing/2014/main" id="{D7620DD2-0970-47DB-90E4-ABC652F88CCB}"/>
              </a:ext>
            </a:extLst>
          </p:cNvPr>
          <p:cNvGrpSpPr/>
          <p:nvPr/>
        </p:nvGrpSpPr>
        <p:grpSpPr>
          <a:xfrm>
            <a:off x="3157983" y="3437337"/>
            <a:ext cx="2571104" cy="2250158"/>
            <a:chOff x="4390539" y="618166"/>
            <a:chExt cx="222386" cy="249259"/>
          </a:xfrm>
        </p:grpSpPr>
        <p:sp>
          <p:nvSpPr>
            <p:cNvPr id="37" name="Google Shape;948;p55">
              <a:extLst>
                <a:ext uri="{FF2B5EF4-FFF2-40B4-BE49-F238E27FC236}">
                  <a16:creationId xmlns:a16="http://schemas.microsoft.com/office/drawing/2014/main" id="{1174ABD7-C493-447F-9ED0-89EEDEFDA450}"/>
                </a:ext>
              </a:extLst>
            </p:cNvPr>
            <p:cNvSpPr/>
            <p:nvPr/>
          </p:nvSpPr>
          <p:spPr>
            <a:xfrm>
              <a:off x="4598713" y="662677"/>
              <a:ext cx="13137" cy="128123"/>
            </a:xfrm>
            <a:custGeom>
              <a:avLst/>
              <a:gdLst/>
              <a:ahLst/>
              <a:cxnLst/>
              <a:rect l="l" t="t" r="r" b="b"/>
              <a:pathLst>
                <a:path w="492" h="5432" extrusionOk="0">
                  <a:moveTo>
                    <a:pt x="491" y="0"/>
                  </a:moveTo>
                  <a:lnTo>
                    <a:pt x="491" y="0"/>
                  </a:lnTo>
                  <a:cubicBezTo>
                    <a:pt x="448" y="51"/>
                    <a:pt x="419" y="101"/>
                    <a:pt x="383" y="152"/>
                  </a:cubicBezTo>
                  <a:lnTo>
                    <a:pt x="354" y="202"/>
                  </a:lnTo>
                  <a:cubicBezTo>
                    <a:pt x="332" y="231"/>
                    <a:pt x="318" y="260"/>
                    <a:pt x="304" y="289"/>
                  </a:cubicBezTo>
                  <a:lnTo>
                    <a:pt x="296" y="303"/>
                  </a:lnTo>
                  <a:cubicBezTo>
                    <a:pt x="282" y="332"/>
                    <a:pt x="267" y="361"/>
                    <a:pt x="253" y="382"/>
                  </a:cubicBezTo>
                  <a:cubicBezTo>
                    <a:pt x="239" y="411"/>
                    <a:pt x="224" y="440"/>
                    <a:pt x="210" y="469"/>
                  </a:cubicBezTo>
                  <a:cubicBezTo>
                    <a:pt x="195" y="491"/>
                    <a:pt x="188" y="519"/>
                    <a:pt x="174" y="548"/>
                  </a:cubicBezTo>
                  <a:cubicBezTo>
                    <a:pt x="166" y="577"/>
                    <a:pt x="159" y="592"/>
                    <a:pt x="152" y="606"/>
                  </a:cubicBezTo>
                  <a:cubicBezTo>
                    <a:pt x="152" y="613"/>
                    <a:pt x="145" y="620"/>
                    <a:pt x="145" y="628"/>
                  </a:cubicBezTo>
                  <a:cubicBezTo>
                    <a:pt x="138" y="656"/>
                    <a:pt x="130" y="678"/>
                    <a:pt x="116" y="707"/>
                  </a:cubicBezTo>
                  <a:cubicBezTo>
                    <a:pt x="109" y="729"/>
                    <a:pt x="102" y="765"/>
                    <a:pt x="94" y="786"/>
                  </a:cubicBezTo>
                  <a:cubicBezTo>
                    <a:pt x="87" y="815"/>
                    <a:pt x="80" y="837"/>
                    <a:pt x="73" y="866"/>
                  </a:cubicBezTo>
                  <a:cubicBezTo>
                    <a:pt x="66" y="894"/>
                    <a:pt x="66" y="909"/>
                    <a:pt x="58" y="931"/>
                  </a:cubicBezTo>
                  <a:cubicBezTo>
                    <a:pt x="58" y="938"/>
                    <a:pt x="58" y="945"/>
                    <a:pt x="58" y="952"/>
                  </a:cubicBezTo>
                  <a:cubicBezTo>
                    <a:pt x="58" y="974"/>
                    <a:pt x="51" y="1003"/>
                    <a:pt x="44" y="1032"/>
                  </a:cubicBezTo>
                  <a:cubicBezTo>
                    <a:pt x="44" y="1053"/>
                    <a:pt x="37" y="1082"/>
                    <a:pt x="29" y="1111"/>
                  </a:cubicBezTo>
                  <a:lnTo>
                    <a:pt x="29" y="1190"/>
                  </a:lnTo>
                  <a:lnTo>
                    <a:pt x="29" y="1248"/>
                  </a:lnTo>
                  <a:lnTo>
                    <a:pt x="29" y="1298"/>
                  </a:lnTo>
                  <a:lnTo>
                    <a:pt x="2" y="5279"/>
                  </a:lnTo>
                  <a:lnTo>
                    <a:pt x="2" y="5279"/>
                  </a:lnTo>
                  <a:cubicBezTo>
                    <a:pt x="3" y="5268"/>
                    <a:pt x="4" y="5257"/>
                    <a:pt x="8" y="5244"/>
                  </a:cubicBezTo>
                  <a:cubicBezTo>
                    <a:pt x="15" y="5215"/>
                    <a:pt x="15" y="5193"/>
                    <a:pt x="15" y="5164"/>
                  </a:cubicBezTo>
                  <a:cubicBezTo>
                    <a:pt x="22" y="5135"/>
                    <a:pt x="22" y="5107"/>
                    <a:pt x="29" y="5085"/>
                  </a:cubicBezTo>
                  <a:cubicBezTo>
                    <a:pt x="37" y="5056"/>
                    <a:pt x="44" y="5027"/>
                    <a:pt x="51" y="4998"/>
                  </a:cubicBezTo>
                  <a:cubicBezTo>
                    <a:pt x="58" y="4970"/>
                    <a:pt x="58" y="4948"/>
                    <a:pt x="66" y="4919"/>
                  </a:cubicBezTo>
                  <a:cubicBezTo>
                    <a:pt x="73" y="4897"/>
                    <a:pt x="87" y="4869"/>
                    <a:pt x="94" y="4832"/>
                  </a:cubicBezTo>
                  <a:cubicBezTo>
                    <a:pt x="102" y="4796"/>
                    <a:pt x="109" y="4782"/>
                    <a:pt x="116" y="4753"/>
                  </a:cubicBezTo>
                  <a:cubicBezTo>
                    <a:pt x="130" y="4731"/>
                    <a:pt x="138" y="4703"/>
                    <a:pt x="152" y="4674"/>
                  </a:cubicBezTo>
                  <a:cubicBezTo>
                    <a:pt x="159" y="4645"/>
                    <a:pt x="174" y="4623"/>
                    <a:pt x="188" y="4594"/>
                  </a:cubicBezTo>
                  <a:cubicBezTo>
                    <a:pt x="195" y="4566"/>
                    <a:pt x="210" y="4537"/>
                    <a:pt x="224" y="4515"/>
                  </a:cubicBezTo>
                  <a:cubicBezTo>
                    <a:pt x="239" y="4486"/>
                    <a:pt x="253" y="4457"/>
                    <a:pt x="267" y="4429"/>
                  </a:cubicBezTo>
                  <a:cubicBezTo>
                    <a:pt x="282" y="4407"/>
                    <a:pt x="304" y="4364"/>
                    <a:pt x="325" y="4328"/>
                  </a:cubicBezTo>
                  <a:cubicBezTo>
                    <a:pt x="340" y="4313"/>
                    <a:pt x="347" y="4299"/>
                    <a:pt x="361" y="4284"/>
                  </a:cubicBezTo>
                  <a:cubicBezTo>
                    <a:pt x="390" y="4234"/>
                    <a:pt x="426" y="4183"/>
                    <a:pt x="462" y="4133"/>
                  </a:cubicBezTo>
                  <a:lnTo>
                    <a:pt x="491" y="0"/>
                  </a:lnTo>
                  <a:close/>
                  <a:moveTo>
                    <a:pt x="2" y="5279"/>
                  </a:moveTo>
                  <a:cubicBezTo>
                    <a:pt x="1" y="5291"/>
                    <a:pt x="1" y="5304"/>
                    <a:pt x="1" y="5323"/>
                  </a:cubicBezTo>
                  <a:lnTo>
                    <a:pt x="1" y="5431"/>
                  </a:lnTo>
                  <a:lnTo>
                    <a:pt x="2" y="5279"/>
                  </a:lnTo>
                  <a:close/>
                </a:path>
              </a:pathLst>
            </a:custGeom>
            <a:solidFill>
              <a:srgbClr val="4E1D12"/>
            </a:solidFill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49;p55">
              <a:extLst>
                <a:ext uri="{FF2B5EF4-FFF2-40B4-BE49-F238E27FC236}">
                  <a16:creationId xmlns:a16="http://schemas.microsoft.com/office/drawing/2014/main" id="{0B15DBC5-A509-4D90-9C91-90A716DF8254}"/>
                </a:ext>
              </a:extLst>
            </p:cNvPr>
            <p:cNvSpPr/>
            <p:nvPr/>
          </p:nvSpPr>
          <p:spPr>
            <a:xfrm>
              <a:off x="4427175" y="731187"/>
              <a:ext cx="185750" cy="136238"/>
            </a:xfrm>
            <a:custGeom>
              <a:avLst/>
              <a:gdLst/>
              <a:ahLst/>
              <a:cxnLst/>
              <a:rect l="l" t="t" r="r" b="b"/>
              <a:pathLst>
                <a:path w="7430" h="5829" extrusionOk="0">
                  <a:moveTo>
                    <a:pt x="7429" y="1"/>
                  </a:moveTo>
                  <a:lnTo>
                    <a:pt x="29" y="1696"/>
                  </a:lnTo>
                  <a:lnTo>
                    <a:pt x="1" y="5828"/>
                  </a:lnTo>
                  <a:lnTo>
                    <a:pt x="7400" y="4133"/>
                  </a:lnTo>
                  <a:lnTo>
                    <a:pt x="7429" y="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50;p55">
              <a:extLst>
                <a:ext uri="{FF2B5EF4-FFF2-40B4-BE49-F238E27FC236}">
                  <a16:creationId xmlns:a16="http://schemas.microsoft.com/office/drawing/2014/main" id="{ECFD32DE-81A5-46D1-8EC3-CB3E2BE79A9F}"/>
                </a:ext>
              </a:extLst>
            </p:cNvPr>
            <p:cNvSpPr/>
            <p:nvPr/>
          </p:nvSpPr>
          <p:spPr>
            <a:xfrm>
              <a:off x="4401353" y="700425"/>
              <a:ext cx="26386" cy="167000"/>
            </a:xfrm>
            <a:custGeom>
              <a:avLst/>
              <a:gdLst/>
              <a:ahLst/>
              <a:cxnLst/>
              <a:rect l="l" t="t" r="r" b="b"/>
              <a:pathLst>
                <a:path w="1105" h="7221" extrusionOk="0">
                  <a:moveTo>
                    <a:pt x="30" y="1"/>
                  </a:moveTo>
                  <a:lnTo>
                    <a:pt x="1" y="4133"/>
                  </a:lnTo>
                  <a:cubicBezTo>
                    <a:pt x="1" y="5201"/>
                    <a:pt x="369" y="6247"/>
                    <a:pt x="1076" y="7220"/>
                  </a:cubicBezTo>
                  <a:lnTo>
                    <a:pt x="1104" y="3088"/>
                  </a:lnTo>
                  <a:cubicBezTo>
                    <a:pt x="527" y="2294"/>
                    <a:pt x="174" y="1458"/>
                    <a:pt x="66" y="599"/>
                  </a:cubicBezTo>
                  <a:cubicBezTo>
                    <a:pt x="44" y="397"/>
                    <a:pt x="30" y="195"/>
                    <a:pt x="30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951;p55">
              <a:extLst>
                <a:ext uri="{FF2B5EF4-FFF2-40B4-BE49-F238E27FC236}">
                  <a16:creationId xmlns:a16="http://schemas.microsoft.com/office/drawing/2014/main" id="{DF6E8277-1599-4D1F-A711-1CCC19CFCA55}"/>
                </a:ext>
              </a:extLst>
            </p:cNvPr>
            <p:cNvSpPr/>
            <p:nvPr/>
          </p:nvSpPr>
          <p:spPr>
            <a:xfrm>
              <a:off x="4390539" y="618166"/>
              <a:ext cx="220871" cy="154900"/>
            </a:xfrm>
            <a:custGeom>
              <a:avLst/>
              <a:gdLst/>
              <a:ahLst/>
              <a:cxnLst/>
              <a:rect l="l" t="t" r="r" b="b"/>
              <a:pathLst>
                <a:path w="8887" h="6196" extrusionOk="0">
                  <a:moveTo>
                    <a:pt x="1530" y="0"/>
                  </a:moveTo>
                  <a:cubicBezTo>
                    <a:pt x="1" y="2049"/>
                    <a:pt x="94" y="4277"/>
                    <a:pt x="1486" y="6196"/>
                  </a:cubicBezTo>
                  <a:lnTo>
                    <a:pt x="8886" y="4508"/>
                  </a:lnTo>
                  <a:cubicBezTo>
                    <a:pt x="8244" y="3686"/>
                    <a:pt x="8180" y="2726"/>
                    <a:pt x="8843" y="1839"/>
                  </a:cubicBezTo>
                  <a:lnTo>
                    <a:pt x="153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" name="Google Shape;952;p55">
            <a:extLst>
              <a:ext uri="{FF2B5EF4-FFF2-40B4-BE49-F238E27FC236}">
                <a16:creationId xmlns:a16="http://schemas.microsoft.com/office/drawing/2014/main" id="{45FC3BBA-61FE-4BC5-98E3-405CD30863E4}"/>
              </a:ext>
            </a:extLst>
          </p:cNvPr>
          <p:cNvGrpSpPr/>
          <p:nvPr/>
        </p:nvGrpSpPr>
        <p:grpSpPr>
          <a:xfrm>
            <a:off x="3573233" y="4744594"/>
            <a:ext cx="2993837" cy="1886950"/>
            <a:chOff x="4427350" y="850800"/>
            <a:chExt cx="258950" cy="209025"/>
          </a:xfrm>
        </p:grpSpPr>
        <p:sp>
          <p:nvSpPr>
            <p:cNvPr id="34" name="Google Shape;953;p55">
              <a:extLst>
                <a:ext uri="{FF2B5EF4-FFF2-40B4-BE49-F238E27FC236}">
                  <a16:creationId xmlns:a16="http://schemas.microsoft.com/office/drawing/2014/main" id="{051EDAB5-037E-4216-AFE9-2B0CC17E845F}"/>
                </a:ext>
              </a:extLst>
            </p:cNvPr>
            <p:cNvSpPr/>
            <p:nvPr/>
          </p:nvSpPr>
          <p:spPr>
            <a:xfrm>
              <a:off x="4427350" y="893175"/>
              <a:ext cx="179975" cy="166650"/>
            </a:xfrm>
            <a:custGeom>
              <a:avLst/>
              <a:gdLst/>
              <a:ahLst/>
              <a:cxnLst/>
              <a:rect l="l" t="t" r="r" b="b"/>
              <a:pathLst>
                <a:path w="7199" h="6666" extrusionOk="0">
                  <a:moveTo>
                    <a:pt x="30" y="1"/>
                  </a:moveTo>
                  <a:lnTo>
                    <a:pt x="1" y="2453"/>
                  </a:lnTo>
                  <a:cubicBezTo>
                    <a:pt x="679" y="3398"/>
                    <a:pt x="1681" y="4271"/>
                    <a:pt x="2958" y="5006"/>
                  </a:cubicBezTo>
                  <a:lnTo>
                    <a:pt x="3181" y="5136"/>
                  </a:lnTo>
                  <a:lnTo>
                    <a:pt x="3261" y="5179"/>
                  </a:lnTo>
                  <a:lnTo>
                    <a:pt x="3412" y="5259"/>
                  </a:lnTo>
                  <a:lnTo>
                    <a:pt x="3506" y="5309"/>
                  </a:lnTo>
                  <a:lnTo>
                    <a:pt x="3650" y="5381"/>
                  </a:lnTo>
                  <a:lnTo>
                    <a:pt x="3751" y="5432"/>
                  </a:lnTo>
                  <a:lnTo>
                    <a:pt x="3888" y="5497"/>
                  </a:lnTo>
                  <a:lnTo>
                    <a:pt x="3996" y="5547"/>
                  </a:lnTo>
                  <a:lnTo>
                    <a:pt x="4133" y="5612"/>
                  </a:lnTo>
                  <a:lnTo>
                    <a:pt x="4249" y="5670"/>
                  </a:lnTo>
                  <a:lnTo>
                    <a:pt x="4386" y="5727"/>
                  </a:lnTo>
                  <a:lnTo>
                    <a:pt x="4509" y="5778"/>
                  </a:lnTo>
                  <a:lnTo>
                    <a:pt x="4646" y="5836"/>
                  </a:lnTo>
                  <a:lnTo>
                    <a:pt x="4768" y="5886"/>
                  </a:lnTo>
                  <a:lnTo>
                    <a:pt x="4912" y="5944"/>
                  </a:lnTo>
                  <a:lnTo>
                    <a:pt x="4920" y="5944"/>
                  </a:lnTo>
                  <a:lnTo>
                    <a:pt x="4948" y="5958"/>
                  </a:lnTo>
                  <a:cubicBezTo>
                    <a:pt x="5049" y="5994"/>
                    <a:pt x="5158" y="6038"/>
                    <a:pt x="5266" y="6074"/>
                  </a:cubicBezTo>
                  <a:lnTo>
                    <a:pt x="5360" y="6110"/>
                  </a:lnTo>
                  <a:cubicBezTo>
                    <a:pt x="5475" y="6153"/>
                    <a:pt x="5598" y="6203"/>
                    <a:pt x="5720" y="6240"/>
                  </a:cubicBezTo>
                  <a:lnTo>
                    <a:pt x="5735" y="6247"/>
                  </a:lnTo>
                  <a:cubicBezTo>
                    <a:pt x="5857" y="6283"/>
                    <a:pt x="5973" y="6319"/>
                    <a:pt x="6095" y="6362"/>
                  </a:cubicBezTo>
                  <a:lnTo>
                    <a:pt x="6189" y="6391"/>
                  </a:lnTo>
                  <a:cubicBezTo>
                    <a:pt x="6319" y="6427"/>
                    <a:pt x="6441" y="6463"/>
                    <a:pt x="6571" y="6499"/>
                  </a:cubicBezTo>
                  <a:cubicBezTo>
                    <a:pt x="6651" y="6528"/>
                    <a:pt x="6737" y="6550"/>
                    <a:pt x="6816" y="6571"/>
                  </a:cubicBezTo>
                  <a:lnTo>
                    <a:pt x="6867" y="6586"/>
                  </a:lnTo>
                  <a:cubicBezTo>
                    <a:pt x="6968" y="6615"/>
                    <a:pt x="7069" y="6636"/>
                    <a:pt x="7170" y="6665"/>
                  </a:cubicBezTo>
                  <a:lnTo>
                    <a:pt x="7199" y="4213"/>
                  </a:lnTo>
                  <a:lnTo>
                    <a:pt x="6910" y="4133"/>
                  </a:lnTo>
                  <a:lnTo>
                    <a:pt x="6853" y="4119"/>
                  </a:lnTo>
                  <a:lnTo>
                    <a:pt x="6607" y="4054"/>
                  </a:lnTo>
                  <a:cubicBezTo>
                    <a:pt x="6485" y="4018"/>
                    <a:pt x="6355" y="3975"/>
                    <a:pt x="6225" y="3939"/>
                  </a:cubicBezTo>
                  <a:lnTo>
                    <a:pt x="6131" y="3910"/>
                  </a:lnTo>
                  <a:cubicBezTo>
                    <a:pt x="6009" y="3874"/>
                    <a:pt x="5893" y="3831"/>
                    <a:pt x="5771" y="3795"/>
                  </a:cubicBezTo>
                  <a:lnTo>
                    <a:pt x="5756" y="3787"/>
                  </a:lnTo>
                  <a:cubicBezTo>
                    <a:pt x="5634" y="3744"/>
                    <a:pt x="5511" y="3701"/>
                    <a:pt x="5396" y="3657"/>
                  </a:cubicBezTo>
                  <a:lnTo>
                    <a:pt x="5302" y="3629"/>
                  </a:lnTo>
                  <a:cubicBezTo>
                    <a:pt x="5194" y="3585"/>
                    <a:pt x="5085" y="3549"/>
                    <a:pt x="4977" y="3506"/>
                  </a:cubicBezTo>
                  <a:lnTo>
                    <a:pt x="4941" y="3492"/>
                  </a:lnTo>
                  <a:lnTo>
                    <a:pt x="4804" y="3434"/>
                  </a:lnTo>
                  <a:lnTo>
                    <a:pt x="4682" y="3383"/>
                  </a:lnTo>
                  <a:lnTo>
                    <a:pt x="4545" y="3326"/>
                  </a:lnTo>
                  <a:lnTo>
                    <a:pt x="4422" y="3275"/>
                  </a:lnTo>
                  <a:lnTo>
                    <a:pt x="4285" y="3218"/>
                  </a:lnTo>
                  <a:lnTo>
                    <a:pt x="4170" y="3160"/>
                  </a:lnTo>
                  <a:lnTo>
                    <a:pt x="4032" y="3102"/>
                  </a:lnTo>
                  <a:lnTo>
                    <a:pt x="3924" y="3044"/>
                  </a:lnTo>
                  <a:lnTo>
                    <a:pt x="3787" y="2980"/>
                  </a:lnTo>
                  <a:lnTo>
                    <a:pt x="3679" y="2929"/>
                  </a:lnTo>
                  <a:cubicBezTo>
                    <a:pt x="3636" y="2907"/>
                    <a:pt x="3585" y="2879"/>
                    <a:pt x="3542" y="2857"/>
                  </a:cubicBezTo>
                  <a:lnTo>
                    <a:pt x="3448" y="2806"/>
                  </a:lnTo>
                  <a:cubicBezTo>
                    <a:pt x="3398" y="2778"/>
                    <a:pt x="3347" y="2749"/>
                    <a:pt x="3297" y="2727"/>
                  </a:cubicBezTo>
                  <a:lnTo>
                    <a:pt x="3217" y="2684"/>
                  </a:lnTo>
                  <a:lnTo>
                    <a:pt x="2994" y="2554"/>
                  </a:lnTo>
                  <a:cubicBezTo>
                    <a:pt x="1717" y="1818"/>
                    <a:pt x="715" y="946"/>
                    <a:pt x="30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954;p55">
              <a:extLst>
                <a:ext uri="{FF2B5EF4-FFF2-40B4-BE49-F238E27FC236}">
                  <a16:creationId xmlns:a16="http://schemas.microsoft.com/office/drawing/2014/main" id="{5B1A241E-EA71-4679-AA00-4ADB442491E3}"/>
                </a:ext>
              </a:extLst>
            </p:cNvPr>
            <p:cNvSpPr/>
            <p:nvPr/>
          </p:nvSpPr>
          <p:spPr>
            <a:xfrm>
              <a:off x="4427900" y="850800"/>
              <a:ext cx="258400" cy="147700"/>
            </a:xfrm>
            <a:custGeom>
              <a:avLst/>
              <a:gdLst/>
              <a:ahLst/>
              <a:cxnLst/>
              <a:rect l="l" t="t" r="r" b="b"/>
              <a:pathLst>
                <a:path w="10336" h="5908" extrusionOk="0">
                  <a:moveTo>
                    <a:pt x="7400" y="1"/>
                  </a:moveTo>
                  <a:lnTo>
                    <a:pt x="0" y="1696"/>
                  </a:lnTo>
                  <a:cubicBezTo>
                    <a:pt x="686" y="2641"/>
                    <a:pt x="1688" y="3513"/>
                    <a:pt x="2957" y="4249"/>
                  </a:cubicBezTo>
                  <a:cubicBezTo>
                    <a:pt x="4140" y="4934"/>
                    <a:pt x="5561" y="5497"/>
                    <a:pt x="7184" y="5908"/>
                  </a:cubicBezTo>
                  <a:lnTo>
                    <a:pt x="10336" y="1681"/>
                  </a:lnTo>
                  <a:cubicBezTo>
                    <a:pt x="9715" y="1530"/>
                    <a:pt x="9124" y="1299"/>
                    <a:pt x="8569" y="989"/>
                  </a:cubicBezTo>
                  <a:cubicBezTo>
                    <a:pt x="8122" y="737"/>
                    <a:pt x="7725" y="405"/>
                    <a:pt x="740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955;p55">
              <a:extLst>
                <a:ext uri="{FF2B5EF4-FFF2-40B4-BE49-F238E27FC236}">
                  <a16:creationId xmlns:a16="http://schemas.microsoft.com/office/drawing/2014/main" id="{C7AAAB74-C71E-4632-9EE5-4B2121D6E5E0}"/>
                </a:ext>
              </a:extLst>
            </p:cNvPr>
            <p:cNvSpPr/>
            <p:nvPr/>
          </p:nvSpPr>
          <p:spPr>
            <a:xfrm>
              <a:off x="4605876" y="892825"/>
              <a:ext cx="79525" cy="167000"/>
            </a:xfrm>
            <a:custGeom>
              <a:avLst/>
              <a:gdLst/>
              <a:ahLst/>
              <a:cxnLst/>
              <a:rect l="l" t="t" r="r" b="b"/>
              <a:pathLst>
                <a:path w="3181" h="6680" extrusionOk="0">
                  <a:moveTo>
                    <a:pt x="3181" y="0"/>
                  </a:moveTo>
                  <a:lnTo>
                    <a:pt x="29" y="4227"/>
                  </a:lnTo>
                  <a:lnTo>
                    <a:pt x="0" y="6679"/>
                  </a:lnTo>
                  <a:lnTo>
                    <a:pt x="3181" y="2467"/>
                  </a:lnTo>
                  <a:lnTo>
                    <a:pt x="318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103399-B98B-4800-BAFA-ABCABF0C91F4}"/>
              </a:ext>
            </a:extLst>
          </p:cNvPr>
          <p:cNvSpPr txBox="1"/>
          <p:nvPr/>
        </p:nvSpPr>
        <p:spPr>
          <a:xfrm>
            <a:off x="4287545" y="4859397"/>
            <a:ext cx="1882588" cy="83099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C++20 Conformance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3EDE10-E24C-43E0-8BE0-2B01ACB3C7FC}"/>
              </a:ext>
            </a:extLst>
          </p:cNvPr>
          <p:cNvSpPr txBox="1"/>
          <p:nvPr/>
        </p:nvSpPr>
        <p:spPr>
          <a:xfrm>
            <a:off x="3249553" y="3644246"/>
            <a:ext cx="2346135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Parallelize when single Rng argument input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9088C08-9621-451F-AC9F-E091E16AB8CC}"/>
              </a:ext>
            </a:extLst>
          </p:cNvPr>
          <p:cNvSpPr txBox="1"/>
          <p:nvPr/>
        </p:nvSpPr>
        <p:spPr>
          <a:xfrm>
            <a:off x="4400738" y="2370573"/>
            <a:ext cx="217184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Parallelize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when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iterator – sentinel input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4C7B2C1-80F6-4EB5-B77D-90B3A2BE6325}"/>
              </a:ext>
            </a:extLst>
          </p:cNvPr>
          <p:cNvSpPr txBox="1"/>
          <p:nvPr/>
        </p:nvSpPr>
        <p:spPr>
          <a:xfrm>
            <a:off x="5838061" y="932396"/>
            <a:ext cx="3089797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Parallelize when input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 is composed from a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 Thin"/>
              </a:rPr>
              <a:t>chain of views </a:t>
            </a:r>
          </a:p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tamaran Thin"/>
            </a:endParaRPr>
          </a:p>
        </p:txBody>
      </p:sp>
    </p:spTree>
    <p:extLst>
      <p:ext uri="{BB962C8B-B14F-4D97-AF65-F5344CB8AC3E}">
        <p14:creationId xmlns:p14="http://schemas.microsoft.com/office/powerpoint/2010/main" val="154696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254" y="116587"/>
            <a:ext cx="9601200" cy="114238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Catamaran Thin"/>
              </a:rPr>
              <a:t>HPX/Ranges benefits</a:t>
            </a:r>
            <a:endParaRPr lang="en-US" sz="2800" dirty="0">
              <a:solidFill>
                <a:schemeClr val="accent1"/>
              </a:solidFill>
              <a:latin typeface="Catamaran Thin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Google Shape;438;p44">
            <a:extLst>
              <a:ext uri="{FF2B5EF4-FFF2-40B4-BE49-F238E27FC236}">
                <a16:creationId xmlns:a16="http://schemas.microsoft.com/office/drawing/2014/main" id="{EB16FD49-8884-41BB-8DB1-54541D81BE2E}"/>
              </a:ext>
            </a:extLst>
          </p:cNvPr>
          <p:cNvSpPr txBox="1">
            <a:spLocks noGrp="1"/>
          </p:cNvSpPr>
          <p:nvPr/>
        </p:nvSpPr>
        <p:spPr>
          <a:xfrm>
            <a:off x="4582751" y="1902524"/>
            <a:ext cx="132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MERCURY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" name="Google Shape;439;p44">
            <a:extLst>
              <a:ext uri="{FF2B5EF4-FFF2-40B4-BE49-F238E27FC236}">
                <a16:creationId xmlns:a16="http://schemas.microsoft.com/office/drawing/2014/main" id="{512E7A2E-C2A3-4447-9752-6BD81745F69F}"/>
              </a:ext>
            </a:extLst>
          </p:cNvPr>
          <p:cNvSpPr txBox="1">
            <a:spLocks noGrp="1"/>
          </p:cNvSpPr>
          <p:nvPr/>
        </p:nvSpPr>
        <p:spPr>
          <a:xfrm>
            <a:off x="4652640" y="4599778"/>
            <a:ext cx="125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VENUS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" name="Google Shape;440;p44">
            <a:extLst>
              <a:ext uri="{FF2B5EF4-FFF2-40B4-BE49-F238E27FC236}">
                <a16:creationId xmlns:a16="http://schemas.microsoft.com/office/drawing/2014/main" id="{D8D2ABFC-1549-4EAA-9ED2-3C7E6D88678F}"/>
              </a:ext>
            </a:extLst>
          </p:cNvPr>
          <p:cNvSpPr txBox="1">
            <a:spLocks noGrp="1"/>
          </p:cNvSpPr>
          <p:nvPr/>
        </p:nvSpPr>
        <p:spPr>
          <a:xfrm>
            <a:off x="6304257" y="1902524"/>
            <a:ext cx="125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MARS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2" name="Google Shape;441;p44">
            <a:extLst>
              <a:ext uri="{FF2B5EF4-FFF2-40B4-BE49-F238E27FC236}">
                <a16:creationId xmlns:a16="http://schemas.microsoft.com/office/drawing/2014/main" id="{FAF43A8D-1659-43BF-AE35-BEC024F028EB}"/>
              </a:ext>
            </a:extLst>
          </p:cNvPr>
          <p:cNvSpPr txBox="1">
            <a:spLocks noGrp="1"/>
          </p:cNvSpPr>
          <p:nvPr/>
        </p:nvSpPr>
        <p:spPr>
          <a:xfrm>
            <a:off x="6291510" y="4599778"/>
            <a:ext cx="1253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SATURN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41F051-2437-417A-A261-A9DE362DC208}"/>
              </a:ext>
            </a:extLst>
          </p:cNvPr>
          <p:cNvGrpSpPr/>
          <p:nvPr/>
        </p:nvGrpSpPr>
        <p:grpSpPr>
          <a:xfrm>
            <a:off x="2734762" y="1619626"/>
            <a:ext cx="6342556" cy="4309398"/>
            <a:chOff x="3983150" y="1818049"/>
            <a:chExt cx="4225699" cy="3221901"/>
          </a:xfrm>
        </p:grpSpPr>
        <p:sp>
          <p:nvSpPr>
            <p:cNvPr id="8" name="Google Shape;437;p44">
              <a:extLst>
                <a:ext uri="{FF2B5EF4-FFF2-40B4-BE49-F238E27FC236}">
                  <a16:creationId xmlns:a16="http://schemas.microsoft.com/office/drawing/2014/main" id="{956AABCE-9297-4218-B600-CC45AFFB1CBC}"/>
                </a:ext>
              </a:extLst>
            </p:cNvPr>
            <p:cNvSpPr/>
            <p:nvPr/>
          </p:nvSpPr>
          <p:spPr>
            <a:xfrm rot="5400000">
              <a:off x="4225238" y="1575962"/>
              <a:ext cx="1574400" cy="2058575"/>
            </a:xfrm>
            <a:prstGeom prst="flowChartOffpageConnector">
              <a:avLst/>
            </a:prstGeom>
            <a:solidFill>
              <a:srgbClr val="4E1D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8F552B-92C9-4521-B4F8-2E3B5834F2DA}"/>
                </a:ext>
              </a:extLst>
            </p:cNvPr>
            <p:cNvGrpSpPr/>
            <p:nvPr/>
          </p:nvGrpSpPr>
          <p:grpSpPr>
            <a:xfrm>
              <a:off x="3983150" y="1818049"/>
              <a:ext cx="4225699" cy="3221901"/>
              <a:chOff x="3983150" y="1818049"/>
              <a:chExt cx="4225699" cy="3221901"/>
            </a:xfrm>
          </p:grpSpPr>
          <p:sp>
            <p:nvSpPr>
              <p:cNvPr id="5" name="Google Shape;433;p44">
                <a:extLst>
                  <a:ext uri="{FF2B5EF4-FFF2-40B4-BE49-F238E27FC236}">
                    <a16:creationId xmlns:a16="http://schemas.microsoft.com/office/drawing/2014/main" id="{E503D5CB-55BA-4C5E-AA43-26BB52092AE4}"/>
                  </a:ext>
                </a:extLst>
              </p:cNvPr>
              <p:cNvSpPr/>
              <p:nvPr/>
            </p:nvSpPr>
            <p:spPr>
              <a:xfrm rot="5400000">
                <a:off x="4225238" y="3223462"/>
                <a:ext cx="1574400" cy="2058575"/>
              </a:xfrm>
              <a:prstGeom prst="flowChartOffpageConnector">
                <a:avLst/>
              </a:prstGeom>
              <a:solidFill>
                <a:srgbClr val="4E1D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34;p44">
                <a:extLst>
                  <a:ext uri="{FF2B5EF4-FFF2-40B4-BE49-F238E27FC236}">
                    <a16:creationId xmlns:a16="http://schemas.microsoft.com/office/drawing/2014/main" id="{0D0772F2-4AC0-45CF-8CFD-FEF10E2040B6}"/>
                  </a:ext>
                </a:extLst>
              </p:cNvPr>
              <p:cNvSpPr/>
              <p:nvPr/>
            </p:nvSpPr>
            <p:spPr>
              <a:xfrm rot="-5400000" flipH="1">
                <a:off x="6379549" y="1563149"/>
                <a:ext cx="1574400" cy="2084200"/>
              </a:xfrm>
              <a:prstGeom prst="flowChartOffpageConnector">
                <a:avLst/>
              </a:prstGeom>
              <a:solidFill>
                <a:srgbClr val="4E1D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435;p44">
                <a:extLst>
                  <a:ext uri="{FF2B5EF4-FFF2-40B4-BE49-F238E27FC236}">
                    <a16:creationId xmlns:a16="http://schemas.microsoft.com/office/drawing/2014/main" id="{E9057CFB-8139-4C16-9CD6-A1CFA1E82107}"/>
                  </a:ext>
                </a:extLst>
              </p:cNvPr>
              <p:cNvSpPr/>
              <p:nvPr/>
            </p:nvSpPr>
            <p:spPr>
              <a:xfrm rot="-5400000" flipH="1">
                <a:off x="6379549" y="3210649"/>
                <a:ext cx="1574400" cy="2084200"/>
              </a:xfrm>
              <a:prstGeom prst="flowChartOffpageConnector">
                <a:avLst/>
              </a:prstGeom>
              <a:solidFill>
                <a:srgbClr val="4E1D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44;p44">
                <a:extLst>
                  <a:ext uri="{FF2B5EF4-FFF2-40B4-BE49-F238E27FC236}">
                    <a16:creationId xmlns:a16="http://schemas.microsoft.com/office/drawing/2014/main" id="{AE56D7D9-BF08-425B-93F3-7FF3C1AC9F65}"/>
                  </a:ext>
                </a:extLst>
              </p:cNvPr>
              <p:cNvSpPr/>
              <p:nvPr/>
            </p:nvSpPr>
            <p:spPr>
              <a:xfrm>
                <a:off x="5618612" y="3205148"/>
                <a:ext cx="885900" cy="520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9" name="Google Shape;447;p44">
            <a:extLst>
              <a:ext uri="{FF2B5EF4-FFF2-40B4-BE49-F238E27FC236}">
                <a16:creationId xmlns:a16="http://schemas.microsoft.com/office/drawing/2014/main" id="{50108934-082D-4BD2-AAD9-2166DC949AB0}"/>
              </a:ext>
            </a:extLst>
          </p:cNvPr>
          <p:cNvSpPr/>
          <p:nvPr/>
        </p:nvSpPr>
        <p:spPr>
          <a:xfrm>
            <a:off x="5698940" y="3570428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 w="12700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85DF2-6FD7-48D5-B4CE-C0F6AE72273B}"/>
              </a:ext>
            </a:extLst>
          </p:cNvPr>
          <p:cNvSpPr txBox="1"/>
          <p:nvPr/>
        </p:nvSpPr>
        <p:spPr>
          <a:xfrm>
            <a:off x="3339129" y="2142053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tamaran Thin"/>
              </a:rPr>
              <a:t>Dedication to </a:t>
            </a:r>
            <a:r>
              <a:rPr lang="en-US" sz="2800" dirty="0">
                <a:solidFill>
                  <a:schemeClr val="accent2"/>
                </a:solidFill>
                <a:latin typeface="Catamaran Thin"/>
              </a:rPr>
              <a:t>performance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DEB187-D291-4BC6-BB91-75A389226AD1}"/>
              </a:ext>
            </a:extLst>
          </p:cNvPr>
          <p:cNvSpPr txBox="1"/>
          <p:nvPr/>
        </p:nvSpPr>
        <p:spPr>
          <a:xfrm>
            <a:off x="6223669" y="1980033"/>
            <a:ext cx="2294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tamaran Thin"/>
              </a:rPr>
              <a:t>Futurization and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Catamaran Thin"/>
              </a:rPr>
              <a:t>asynchrony</a:t>
            </a: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Catamaran Thi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E295C6-5C68-4D0D-B0CE-5365E2289741}"/>
              </a:ext>
            </a:extLst>
          </p:cNvPr>
          <p:cNvSpPr txBox="1"/>
          <p:nvPr/>
        </p:nvSpPr>
        <p:spPr>
          <a:xfrm>
            <a:off x="3261305" y="4606857"/>
            <a:ext cx="228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DDD5C5"/>
                </a:solidFill>
                <a:latin typeface="Catamaran Thin"/>
              </a:rPr>
              <a:t>Composability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3959D5-D2F4-47B9-A1DD-99B2CB4F6D9D}"/>
              </a:ext>
            </a:extLst>
          </p:cNvPr>
          <p:cNvSpPr txBox="1"/>
          <p:nvPr/>
        </p:nvSpPr>
        <p:spPr>
          <a:xfrm>
            <a:off x="6401630" y="4404888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Catamaran Thin"/>
              </a:rPr>
              <a:t>Standard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atamaran Thin"/>
              </a:rPr>
              <a:t>C++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D2866C-3A75-4E5E-990C-F471F00891A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26" name="Picture 25" descr="Logo, company name&#10;&#10;Description automatically generated">
              <a:extLst>
                <a:ext uri="{FF2B5EF4-FFF2-40B4-BE49-F238E27FC236}">
                  <a16:creationId xmlns:a16="http://schemas.microsoft.com/office/drawing/2014/main" id="{5AF70086-24D8-4B69-BFD8-AC8D768C6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BEB5BB-5FE9-4E26-8583-A47A1EFA0C3C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52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394;p46">
            <a:extLst>
              <a:ext uri="{FF2B5EF4-FFF2-40B4-BE49-F238E27FC236}">
                <a16:creationId xmlns:a16="http://schemas.microsoft.com/office/drawing/2014/main" id="{700FB18A-03D8-448B-AF51-79E5B5655EA8}"/>
              </a:ext>
            </a:extLst>
          </p:cNvPr>
          <p:cNvCxnSpPr>
            <a:cxnSpLocks/>
          </p:cNvCxnSpPr>
          <p:nvPr/>
        </p:nvCxnSpPr>
        <p:spPr>
          <a:xfrm>
            <a:off x="6933932" y="1730368"/>
            <a:ext cx="0" cy="3914775"/>
          </a:xfrm>
          <a:prstGeom prst="straightConnector1">
            <a:avLst/>
          </a:prstGeom>
          <a:noFill/>
          <a:ln w="19050" cap="flat" cmpd="sng">
            <a:solidFill>
              <a:srgbClr val="D4634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396;p46">
            <a:extLst>
              <a:ext uri="{FF2B5EF4-FFF2-40B4-BE49-F238E27FC236}">
                <a16:creationId xmlns:a16="http://schemas.microsoft.com/office/drawing/2014/main" id="{8DEB9DC8-B327-4AAE-874D-417C016D0E9F}"/>
              </a:ext>
            </a:extLst>
          </p:cNvPr>
          <p:cNvSpPr txBox="1">
            <a:spLocks noGrp="1"/>
          </p:cNvSpPr>
          <p:nvPr/>
        </p:nvSpPr>
        <p:spPr>
          <a:xfrm>
            <a:off x="5787767" y="1381594"/>
            <a:ext cx="740781" cy="106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Catamaran Thin"/>
              </a:rPr>
              <a:t>STL</a:t>
            </a:r>
            <a:endParaRPr sz="3200" dirty="0">
              <a:latin typeface="Catamaran Thin"/>
            </a:endParaRPr>
          </a:p>
        </p:txBody>
      </p:sp>
      <p:sp>
        <p:nvSpPr>
          <p:cNvPr id="5" name="Google Shape;398;p46">
            <a:extLst>
              <a:ext uri="{FF2B5EF4-FFF2-40B4-BE49-F238E27FC236}">
                <a16:creationId xmlns:a16="http://schemas.microsoft.com/office/drawing/2014/main" id="{0C51833F-E0BA-4732-962B-718AC014150F}"/>
              </a:ext>
            </a:extLst>
          </p:cNvPr>
          <p:cNvSpPr txBox="1">
            <a:spLocks noGrp="1"/>
          </p:cNvSpPr>
          <p:nvPr/>
        </p:nvSpPr>
        <p:spPr>
          <a:xfrm>
            <a:off x="2870977" y="2117041"/>
            <a:ext cx="3657572" cy="147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tamaran Thin"/>
              </a:rPr>
              <a:t>Out of the box algorithms and data structures</a:t>
            </a:r>
            <a:endParaRPr sz="2000" dirty="0">
              <a:latin typeface="Catamaran Thin"/>
            </a:endParaRPr>
          </a:p>
        </p:txBody>
      </p:sp>
      <p:sp>
        <p:nvSpPr>
          <p:cNvPr id="6" name="Google Shape;399;p46">
            <a:extLst>
              <a:ext uri="{FF2B5EF4-FFF2-40B4-BE49-F238E27FC236}">
                <a16:creationId xmlns:a16="http://schemas.microsoft.com/office/drawing/2014/main" id="{940645F4-6633-4F0D-B176-2A5D9392DDB8}"/>
              </a:ext>
            </a:extLst>
          </p:cNvPr>
          <p:cNvSpPr txBox="1">
            <a:spLocks noGrp="1"/>
          </p:cNvSpPr>
          <p:nvPr/>
        </p:nvSpPr>
        <p:spPr>
          <a:xfrm>
            <a:off x="1867849" y="2759124"/>
            <a:ext cx="2733954" cy="8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tamaran Thin"/>
              </a:rPr>
              <a:t>Composability</a:t>
            </a:r>
            <a:endParaRPr sz="3200" dirty="0">
              <a:latin typeface="Catamaran Thin"/>
            </a:endParaRPr>
          </a:p>
        </p:txBody>
      </p:sp>
      <p:sp>
        <p:nvSpPr>
          <p:cNvPr id="7" name="Google Shape;400;p46">
            <a:extLst>
              <a:ext uri="{FF2B5EF4-FFF2-40B4-BE49-F238E27FC236}">
                <a16:creationId xmlns:a16="http://schemas.microsoft.com/office/drawing/2014/main" id="{0FCA8EA6-3561-4B9A-B780-2832CC233517}"/>
              </a:ext>
            </a:extLst>
          </p:cNvPr>
          <p:cNvSpPr txBox="1">
            <a:spLocks noGrp="1"/>
          </p:cNvSpPr>
          <p:nvPr/>
        </p:nvSpPr>
        <p:spPr>
          <a:xfrm>
            <a:off x="1867848" y="3373605"/>
            <a:ext cx="2869613" cy="11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Coding multiple sequencies is still inconvenient</a:t>
            </a:r>
            <a:endParaRPr sz="2000" dirty="0"/>
          </a:p>
        </p:txBody>
      </p:sp>
      <p:sp>
        <p:nvSpPr>
          <p:cNvPr id="8" name="Google Shape;401;p46">
            <a:extLst>
              <a:ext uri="{FF2B5EF4-FFF2-40B4-BE49-F238E27FC236}">
                <a16:creationId xmlns:a16="http://schemas.microsoft.com/office/drawing/2014/main" id="{B4DE7530-2200-434A-842B-920AD42160C9}"/>
              </a:ext>
            </a:extLst>
          </p:cNvPr>
          <p:cNvSpPr txBox="1">
            <a:spLocks noGrp="1"/>
          </p:cNvSpPr>
          <p:nvPr/>
        </p:nvSpPr>
        <p:spPr>
          <a:xfrm>
            <a:off x="3357659" y="4037247"/>
            <a:ext cx="2987486" cy="106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tamaran Thin"/>
              </a:rPr>
              <a:t>Performance!</a:t>
            </a:r>
            <a:endParaRPr sz="3200" dirty="0"/>
          </a:p>
        </p:txBody>
      </p:sp>
      <p:sp>
        <p:nvSpPr>
          <p:cNvPr id="9" name="Google Shape;402;p46">
            <a:extLst>
              <a:ext uri="{FF2B5EF4-FFF2-40B4-BE49-F238E27FC236}">
                <a16:creationId xmlns:a16="http://schemas.microsoft.com/office/drawing/2014/main" id="{376F7883-48E8-42C1-B0F4-6871BFDE414A}"/>
              </a:ext>
            </a:extLst>
          </p:cNvPr>
          <p:cNvSpPr txBox="1">
            <a:spLocks noGrp="1"/>
          </p:cNvSpPr>
          <p:nvPr/>
        </p:nvSpPr>
        <p:spPr>
          <a:xfrm>
            <a:off x="3019178" y="4757779"/>
            <a:ext cx="3331914" cy="147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/>
            <a:r>
              <a:rPr lang="en-US" sz="2000" dirty="0">
                <a:latin typeface="Catamaran Thin"/>
              </a:rPr>
              <a:t>Both concurrent and asynchronous parallelism with large scaling support for millions of threads</a:t>
            </a:r>
            <a:endParaRPr sz="2000" dirty="0">
              <a:latin typeface="Catamaran Thin"/>
            </a:endParaRPr>
          </a:p>
        </p:txBody>
      </p:sp>
      <p:sp>
        <p:nvSpPr>
          <p:cNvPr id="10" name="Google Shape;403;p46">
            <a:extLst>
              <a:ext uri="{FF2B5EF4-FFF2-40B4-BE49-F238E27FC236}">
                <a16:creationId xmlns:a16="http://schemas.microsoft.com/office/drawing/2014/main" id="{B43C1BF9-0A4C-4B71-925C-6A072F43AF5E}"/>
              </a:ext>
            </a:extLst>
          </p:cNvPr>
          <p:cNvSpPr txBox="1">
            <a:spLocks noGrp="1"/>
          </p:cNvSpPr>
          <p:nvPr/>
        </p:nvSpPr>
        <p:spPr>
          <a:xfrm>
            <a:off x="7209217" y="3082123"/>
            <a:ext cx="2741670" cy="8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300" b="0" i="0" u="none" strike="noStrike" cap="none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Display"/>
              <a:buNone/>
              <a:defRPr sz="20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Performant Composability</a:t>
            </a:r>
          </a:p>
        </p:txBody>
      </p:sp>
      <p:sp>
        <p:nvSpPr>
          <p:cNvPr id="11" name="Google Shape;404;p46">
            <a:extLst>
              <a:ext uri="{FF2B5EF4-FFF2-40B4-BE49-F238E27FC236}">
                <a16:creationId xmlns:a16="http://schemas.microsoft.com/office/drawing/2014/main" id="{8534C715-B978-4D7C-A34B-6BB91BEBE9BA}"/>
              </a:ext>
            </a:extLst>
          </p:cNvPr>
          <p:cNvSpPr txBox="1">
            <a:spLocks noGrp="1"/>
          </p:cNvSpPr>
          <p:nvPr/>
        </p:nvSpPr>
        <p:spPr>
          <a:xfrm>
            <a:off x="7228438" y="3904630"/>
            <a:ext cx="2869613" cy="113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Immediate effect of lack of composability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7138449-D6B1-49BB-8D83-1CCC417E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0309" y="6288393"/>
            <a:ext cx="918882" cy="222436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34D68D-AB2F-41EA-9A10-2BD67B0682EF}"/>
              </a:ext>
            </a:extLst>
          </p:cNvPr>
          <p:cNvSpPr txBox="1"/>
          <p:nvPr/>
        </p:nvSpPr>
        <p:spPr>
          <a:xfrm>
            <a:off x="1542921" y="275770"/>
            <a:ext cx="9230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Livvic"/>
              </a:rPr>
              <a:t>In HPX with Range-v3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74054-6330-4EBF-BF91-3E2EC644C70C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17" name="Picture 16" descr="Logo, company name&#10;&#10;Description automatically generated">
              <a:extLst>
                <a:ext uri="{FF2B5EF4-FFF2-40B4-BE49-F238E27FC236}">
                  <a16:creationId xmlns:a16="http://schemas.microsoft.com/office/drawing/2014/main" id="{84199B52-2E69-4827-A0DE-8E6C9AE3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2B1C14-4933-49E2-B1A8-2E09D91BF47F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02F924B-70CE-4C30-98F7-27E1CE1961D9}"/>
              </a:ext>
            </a:extLst>
          </p:cNvPr>
          <p:cNvSpPr txBox="1"/>
          <p:nvPr/>
        </p:nvSpPr>
        <p:spPr>
          <a:xfrm>
            <a:off x="268010" y="4330470"/>
            <a:ext cx="1046440" cy="131287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have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E16895-FC12-4E1E-B4B0-98E38DE4F224}"/>
              </a:ext>
            </a:extLst>
          </p:cNvPr>
          <p:cNvSpPr txBox="1"/>
          <p:nvPr/>
        </p:nvSpPr>
        <p:spPr>
          <a:xfrm>
            <a:off x="10537754" y="1730368"/>
            <a:ext cx="1046440" cy="215237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don’t have</a:t>
            </a:r>
            <a:endParaRPr lang="en-US" sz="1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67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750" dirty="0"/>
              <a:t>04. RESULTS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2C307-3943-4D3E-A526-681FACCDC22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46D93563-3137-4F94-AC4B-93AAA373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DC26C9-A2B3-487B-896A-E7A34F8F29EB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41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5B884-07AA-4252-8EDE-3A568D053F85}"/>
              </a:ext>
            </a:extLst>
          </p:cNvPr>
          <p:cNvGrpSpPr/>
          <p:nvPr/>
        </p:nvGrpSpPr>
        <p:grpSpPr>
          <a:xfrm>
            <a:off x="441980" y="1100661"/>
            <a:ext cx="9601200" cy="2450651"/>
            <a:chOff x="2638548" y="2986748"/>
            <a:chExt cx="7243207" cy="175943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28CB990-072C-4C2F-8F05-AE3FBA0F3EDF}"/>
                </a:ext>
              </a:extLst>
            </p:cNvPr>
            <p:cNvSpPr/>
            <p:nvPr/>
          </p:nvSpPr>
          <p:spPr>
            <a:xfrm>
              <a:off x="2638548" y="2986748"/>
              <a:ext cx="7243207" cy="175943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16" name="Google Shape;540;p47">
              <a:extLst>
                <a:ext uri="{FF2B5EF4-FFF2-40B4-BE49-F238E27FC236}">
                  <a16:creationId xmlns:a16="http://schemas.microsoft.com/office/drawing/2014/main" id="{BDD3EA48-BE33-494E-A6ED-5263E2406232}"/>
                </a:ext>
              </a:extLst>
            </p:cNvPr>
            <p:cNvSpPr/>
            <p:nvPr/>
          </p:nvSpPr>
          <p:spPr>
            <a:xfrm>
              <a:off x="2737406" y="3201455"/>
              <a:ext cx="7144349" cy="1368074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342900" indent="-342900">
                <a:buClr>
                  <a:schemeClr val="tx1"/>
                </a:buClr>
                <a:buFont typeface="+mj-lt"/>
                <a:buAutoNum type="arabicPeriod"/>
              </a:pP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vector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 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vi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(100'000'000);</a:t>
              </a:r>
            </a:p>
            <a:p>
              <a:pPr marL="342900" indent="-342900">
                <a:buClr>
                  <a:schemeClr val="tx1"/>
                </a:buClr>
                <a:buFont typeface="+mj-lt"/>
                <a:buAutoNum type="arabicPeriod"/>
              </a:pP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iota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vi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begin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(), </a:t>
              </a:r>
              <a:r>
                <a:rPr lang="en-US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vi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end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(), </a:t>
              </a:r>
              <a:r>
                <a:rPr lang="en-US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>
                <a:buClr>
                  <a:schemeClr val="tx1"/>
                </a:buClr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3.</a:t>
              </a:r>
              <a:endParaRPr lang="en-US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  <a:p>
              <a:pPr>
                <a:buClr>
                  <a:schemeClr val="tx1"/>
                </a:buClr>
              </a:pPr>
              <a:r>
                <a:rPr lang="en-US" dirty="0">
                  <a:latin typeface="Consolas" panose="020B0609020204030204" pitchFamily="49" charset="0"/>
                </a:rPr>
                <a:t>4.</a:t>
              </a:r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rng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 vi | </a:t>
              </a:r>
            </a:p>
            <a:p>
              <a:pPr>
                <a:buClr>
                  <a:schemeClr val="tx1"/>
                </a:buClr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   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ranges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views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transform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([](</a:t>
              </a:r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){</a:t>
              </a:r>
              <a:r>
                <a:rPr lang="en-US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i * i;}) |</a:t>
              </a:r>
            </a:p>
            <a:p>
              <a:pPr>
                <a:buClr>
                  <a:schemeClr val="tx1"/>
                </a:buClr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6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   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ranges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views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b="0" dirty="0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remove_if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([](</a:t>
              </a:r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){</a:t>
              </a:r>
              <a:r>
                <a:rPr lang="en-US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i % </a:t>
              </a:r>
              <a:r>
                <a:rPr lang="en-US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== </a:t>
              </a:r>
              <a:r>
                <a:rPr lang="en-US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;});</a:t>
              </a:r>
            </a:p>
            <a:p>
              <a:pPr>
                <a:buClr>
                  <a:schemeClr val="tx1"/>
                </a:buClr>
              </a:pPr>
              <a:r>
                <a:rPr 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7.</a:t>
              </a:r>
            </a:p>
            <a:p>
              <a:pPr>
                <a:buClr>
                  <a:schemeClr val="tx1"/>
                </a:buClr>
              </a:pP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8.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hpx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ranges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for_each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hpx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</a:t>
              </a:r>
              <a:r>
                <a:rPr lang="en-US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execution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::par, 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rng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 [](</a:t>
              </a:r>
              <a:r>
                <a:rPr lang="en-US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){</a:t>
              </a:r>
              <a:r>
                <a:rPr lang="en-US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;});</a:t>
              </a:r>
            </a:p>
            <a:p>
              <a:pPr>
                <a:buClr>
                  <a:schemeClr val="tx1"/>
                </a:buClr>
              </a:pPr>
              <a:endPara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2827767-340C-4D6D-AAED-11AF81566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228975"/>
              </p:ext>
            </p:extLst>
          </p:nvPr>
        </p:nvGraphicFramePr>
        <p:xfrm>
          <a:off x="4876800" y="3695170"/>
          <a:ext cx="6311013" cy="2306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E18213E-9156-4D17-9436-F3301EE8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111" y="-41724"/>
            <a:ext cx="9601200" cy="114238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Catamaran Thin"/>
              </a:rPr>
              <a:t>A bad case</a:t>
            </a:r>
            <a:endParaRPr lang="en-US" sz="2800" dirty="0">
              <a:solidFill>
                <a:schemeClr val="accent1"/>
              </a:solidFill>
              <a:latin typeface="Catamaran Thi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F49658-87E8-45B0-B96F-B5991084014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9" name="Picture 8" descr="Logo, company name&#10;&#10;Description automatically generated">
              <a:extLst>
                <a:ext uri="{FF2B5EF4-FFF2-40B4-BE49-F238E27FC236}">
                  <a16:creationId xmlns:a16="http://schemas.microsoft.com/office/drawing/2014/main" id="{2139B407-08D9-4630-A27B-4D2E70E7E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E5E199-37BE-41BC-BE17-013723DCC05E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20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8C316A-DCE3-4592-BC13-5674A088011E}"/>
              </a:ext>
            </a:extLst>
          </p:cNvPr>
          <p:cNvSpPr/>
          <p:nvPr/>
        </p:nvSpPr>
        <p:spPr>
          <a:xfrm>
            <a:off x="441980" y="1302873"/>
            <a:ext cx="9947593" cy="20296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0CCC2-0375-4E10-AB0C-5E9C866CF6E9}"/>
              </a:ext>
            </a:extLst>
          </p:cNvPr>
          <p:cNvSpPr txBox="1"/>
          <p:nvPr/>
        </p:nvSpPr>
        <p:spPr>
          <a:xfrm>
            <a:off x="687404" y="1311639"/>
            <a:ext cx="9456744" cy="2029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(100'000'000);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iota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vi |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|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::reverse;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for_each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hpx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execution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::par,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rng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[](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;});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A91B0B6-4150-40F9-AC83-4DE4AB84F0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848672"/>
              </p:ext>
            </p:extLst>
          </p:nvPr>
        </p:nvGraphicFramePr>
        <p:xfrm>
          <a:off x="4466897" y="3584028"/>
          <a:ext cx="6657855" cy="2197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736638B-4907-4418-8E15-0DDE4F42FD0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9" name="Picture 8" descr="Logo, company name&#10;&#10;Description automatically generated">
              <a:extLst>
                <a:ext uri="{FF2B5EF4-FFF2-40B4-BE49-F238E27FC236}">
                  <a16:creationId xmlns:a16="http://schemas.microsoft.com/office/drawing/2014/main" id="{4538DBBF-79DB-454D-BE92-111C0130C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794992-83F4-4A20-B962-4C81E039EEE2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D8F4DD75-59EF-43F5-8406-35C4BB3B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111" y="83425"/>
            <a:ext cx="9601200" cy="114238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accent1"/>
                </a:solidFill>
                <a:latin typeface="Catamaran Thin"/>
              </a:rPr>
              <a:t>A good case</a:t>
            </a:r>
            <a:endParaRPr lang="en-US" sz="2800" dirty="0">
              <a:solidFill>
                <a:schemeClr val="accent1"/>
              </a:solidFill>
              <a:latin typeface="Catamaran Thin"/>
            </a:endParaRPr>
          </a:p>
        </p:txBody>
      </p:sp>
    </p:spTree>
    <p:extLst>
      <p:ext uri="{BB962C8B-B14F-4D97-AF65-F5344CB8AC3E}">
        <p14:creationId xmlns:p14="http://schemas.microsoft.com/office/powerpoint/2010/main" val="57505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Graphic spid="6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750" dirty="0"/>
              <a:t>05. FUTURE 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2C307-3943-4D3E-A526-681FACCDC22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46D93563-3137-4F94-AC4B-93AAA373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DC26C9-A2B3-487B-896A-E7A34F8F29EB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1304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8897159" y="2195027"/>
            <a:ext cx="3884400" cy="65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 sz="3200" dirty="0"/>
              <a:t>TABLE OF CONTENTS</a:t>
            </a:r>
            <a:endParaRPr sz="32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1277133" y="1277200"/>
            <a:ext cx="6854400" cy="430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4570663" y="3300263"/>
            <a:ext cx="25420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The hows, whys and what ifs on imposing parallelism to ranges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4570665" y="2748131"/>
            <a:ext cx="3002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PARALLEL RANGES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697343" y="3097951"/>
            <a:ext cx="2098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4567012" y="675546"/>
            <a:ext cx="3002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dirty="0"/>
          </a:p>
          <a:p>
            <a:r>
              <a:rPr lang="es" dirty="0"/>
              <a:t>ALGORITHMS AND RANGES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4567009" y="1228943"/>
            <a:ext cx="25420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s" dirty="0"/>
              <a:t>From STL to Parallelism TS to range-v3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697343" y="872151"/>
            <a:ext cx="2318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4567019" y="1632381"/>
            <a:ext cx="3002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HPX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4567012" y="2185145"/>
            <a:ext cx="26356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A C++ Standards library you mostly need but never heard of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697343" y="1985051"/>
            <a:ext cx="2153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4570665" y="3863881"/>
            <a:ext cx="3002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RESULTS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4570663" y="4415379"/>
            <a:ext cx="25420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Benchmarking and evaluating the results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697343" y="4210851"/>
            <a:ext cx="2098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4570665" y="4979631"/>
            <a:ext cx="30024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FUTURE WORK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4570663" y="5530496"/>
            <a:ext cx="2542000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s" dirty="0"/>
              <a:t>Further challenges and what to expect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697343" y="5323751"/>
            <a:ext cx="20980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92C872-8E61-44A1-9C5F-26205EF877FC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23" name="Picture 22" descr="Logo, company name&#10;&#10;Description automatically generated">
              <a:extLst>
                <a:ext uri="{FF2B5EF4-FFF2-40B4-BE49-F238E27FC236}">
                  <a16:creationId xmlns:a16="http://schemas.microsoft.com/office/drawing/2014/main" id="{21A377B2-BBA2-4CC3-9D0E-382D55C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E6E715-7982-4DB6-8E66-4DFAE0BEE210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bg1"/>
                  </a:solidFill>
                </a:rPr>
                <a:t>STE||AR GROUP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8F1991-851C-4F37-B244-8A869826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Things to consider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78A00-3AE4-44E7-A7BA-2F3EADA63C72}"/>
              </a:ext>
            </a:extLst>
          </p:cNvPr>
          <p:cNvSpPr txBox="1"/>
          <p:nvPr/>
        </p:nvSpPr>
        <p:spPr>
          <a:xfrm>
            <a:off x="1295400" y="2305965"/>
            <a:ext cx="936991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01.</a:t>
            </a:r>
            <a:r>
              <a:rPr lang="en-US" sz="2800" dirty="0">
                <a:latin typeface="Catamaran Thin"/>
              </a:rPr>
              <a:t> Fallback to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tamaran Thin"/>
              </a:rPr>
              <a:t>fork-join</a:t>
            </a:r>
            <a:r>
              <a:rPr lang="en-US" sz="2800" dirty="0">
                <a:latin typeface="Catamaran Thin"/>
              </a:rPr>
              <a:t> execution on </a:t>
            </a:r>
            <a:r>
              <a:rPr lang="en-US" sz="2800" i="1" dirty="0">
                <a:latin typeface="Catamaran Thin"/>
              </a:rPr>
              <a:t>hard-to-parallelize</a:t>
            </a:r>
            <a:r>
              <a:rPr lang="en-US" sz="2800" dirty="0">
                <a:latin typeface="Catamaran Thin"/>
              </a:rPr>
              <a:t> cases.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800" dirty="0">
              <a:latin typeface="Catamaran Thin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2800" dirty="0">
              <a:latin typeface="Catamaran Thin"/>
            </a:endParaRP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02.</a:t>
            </a:r>
            <a:r>
              <a:rPr lang="en-US" sz="2800" dirty="0">
                <a:latin typeface="Catamaran Thin"/>
              </a:rPr>
              <a:t> Use </a:t>
            </a:r>
            <a:r>
              <a:rPr lang="en-US" sz="2800" u="sng" dirty="0">
                <a:solidFill>
                  <a:schemeClr val="accent1"/>
                </a:solidFill>
                <a:latin typeface="Catamaran Thin"/>
              </a:rPr>
              <a:t>future executors</a:t>
            </a:r>
            <a:r>
              <a:rPr lang="en-US" sz="2800" dirty="0">
                <a:latin typeface="Catamaran Thin"/>
              </a:rPr>
              <a:t> that support pipelining in order to </a:t>
            </a:r>
            <a:r>
              <a:rPr lang="en-US" sz="2800" i="1" dirty="0">
                <a:latin typeface="Catamaran Thin"/>
              </a:rPr>
              <a:t>asynchronously</a:t>
            </a:r>
            <a:r>
              <a:rPr lang="en-US" sz="2800" dirty="0">
                <a:latin typeface="Catamaran Thin"/>
              </a:rPr>
              <a:t> parallelize fused operations.</a:t>
            </a:r>
          </a:p>
          <a:p>
            <a:endParaRPr lang="en-US" sz="2400" dirty="0">
              <a:latin typeface="Catamaran Thin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Catamaran Thi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9543F7-A132-437D-839D-F56E33E6D386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9" name="Picture 8" descr="Logo, company name&#10;&#10;Description automatically generated">
              <a:extLst>
                <a:ext uri="{FF2B5EF4-FFF2-40B4-BE49-F238E27FC236}">
                  <a16:creationId xmlns:a16="http://schemas.microsoft.com/office/drawing/2014/main" id="{AE339183-DF8F-48ED-86E1-57EBC4029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A2AC8-D666-4F06-8B51-0EDC232E0257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90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065A-7878-477D-AD5B-CCB2022E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410" y="2245601"/>
            <a:ext cx="5389179" cy="1498709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Should We?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679ECB-6933-4888-BA46-671B381C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D986E3-2917-4A9B-B41C-93E829A37FAC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05CD78ED-CCB6-49FE-9854-A35402673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CBC2B0-41E7-4F1E-BD4F-00C24DBF7296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1C3128E5-EFE7-4A14-BE49-97E9CE3A324F}"/>
              </a:ext>
            </a:extLst>
          </p:cNvPr>
          <p:cNvSpPr/>
          <p:nvPr/>
        </p:nvSpPr>
        <p:spPr>
          <a:xfrm>
            <a:off x="784798" y="1030015"/>
            <a:ext cx="2056086" cy="7987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 Thin"/>
              </a:rPr>
              <a:t>It’s </a:t>
            </a:r>
            <a:r>
              <a:rPr lang="en-US" i="1" u="sng" dirty="0">
                <a:latin typeface="Catamaran Thin"/>
              </a:rPr>
              <a:t>not</a:t>
            </a:r>
            <a:r>
              <a:rPr lang="en-US" dirty="0">
                <a:latin typeface="Catamaran Thin"/>
              </a:rPr>
              <a:t> trivial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C2D418-7035-41DC-9FD9-CA4E4FDC909D}"/>
              </a:ext>
            </a:extLst>
          </p:cNvPr>
          <p:cNvSpPr/>
          <p:nvPr/>
        </p:nvSpPr>
        <p:spPr>
          <a:xfrm>
            <a:off x="7278414" y="1103586"/>
            <a:ext cx="2657340" cy="10957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 Thin"/>
              </a:rPr>
              <a:t>There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tamaran Thin"/>
              </a:rPr>
              <a:t>“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Catamaran Thin"/>
              </a:rPr>
              <a:t>good cases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tamaran Thin"/>
              </a:rPr>
              <a:t>”</a:t>
            </a:r>
            <a:r>
              <a:rPr lang="en-US" dirty="0">
                <a:latin typeface="Catamaran Thin"/>
              </a:rPr>
              <a:t>  that just work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47B640-A602-4654-B8AF-BBD3F0736818}"/>
              </a:ext>
            </a:extLst>
          </p:cNvPr>
          <p:cNvSpPr/>
          <p:nvPr/>
        </p:nvSpPr>
        <p:spPr>
          <a:xfrm>
            <a:off x="7908587" y="4612399"/>
            <a:ext cx="3478924" cy="11420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 Thin"/>
              </a:rPr>
              <a:t>The </a:t>
            </a:r>
            <a:r>
              <a:rPr lang="en-US" b="1" dirty="0">
                <a:solidFill>
                  <a:srgbClr val="4E1D12"/>
                </a:solidFill>
                <a:latin typeface="Catamaran Thin"/>
              </a:rPr>
              <a:t>iterator exposition </a:t>
            </a:r>
            <a:r>
              <a:rPr lang="en-US" dirty="0">
                <a:latin typeface="Catamaran Thin"/>
              </a:rPr>
              <a:t>problem is a rather hard one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46932-DB6C-4403-9E55-158BCE3DF046}"/>
              </a:ext>
            </a:extLst>
          </p:cNvPr>
          <p:cNvSpPr/>
          <p:nvPr/>
        </p:nvSpPr>
        <p:spPr>
          <a:xfrm>
            <a:off x="709850" y="3755477"/>
            <a:ext cx="2657340" cy="109570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tamaran Thin"/>
              </a:rPr>
              <a:t>We should take advantage of the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atamaran Thin"/>
              </a:rPr>
              <a:t>inherent fusion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91CE66-89E6-4540-935E-4A7132E9BBFD}"/>
              </a:ext>
            </a:extLst>
          </p:cNvPr>
          <p:cNvSpPr txBox="1">
            <a:spLocks/>
          </p:cNvSpPr>
          <p:nvPr/>
        </p:nvSpPr>
        <p:spPr>
          <a:xfrm>
            <a:off x="3805610" y="3376178"/>
            <a:ext cx="4102977" cy="9271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1"/>
                </a:solidFill>
                <a:latin typeface="Catamaran Thin"/>
              </a:rPr>
              <a:t>Probably Yes</a:t>
            </a:r>
          </a:p>
        </p:txBody>
      </p:sp>
    </p:spTree>
    <p:extLst>
      <p:ext uri="{BB962C8B-B14F-4D97-AF65-F5344CB8AC3E}">
        <p14:creationId xmlns:p14="http://schemas.microsoft.com/office/powerpoint/2010/main" val="38873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750" dirty="0"/>
              <a:t>THE END - THANKS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2C307-3943-4D3E-A526-681FACCDC22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46D93563-3137-4F94-AC4B-93AAA373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DC26C9-A2B3-487B-896A-E7A34F8F29EB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STE||AR GROUP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5B87D7-9E98-43EB-9623-24F2D7053AFF}"/>
              </a:ext>
            </a:extLst>
          </p:cNvPr>
          <p:cNvSpPr txBox="1"/>
          <p:nvPr/>
        </p:nvSpPr>
        <p:spPr>
          <a:xfrm>
            <a:off x="1387366" y="5402317"/>
            <a:ext cx="7903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You are welcome to contribute your ideas at </a:t>
            </a:r>
            <a:r>
              <a:rPr lang="en-US" sz="1400" b="1" i="1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https://github.com/STEllAR-GROUP/hpx</a:t>
            </a:r>
            <a:endParaRPr lang="en-US" b="1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3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750" dirty="0"/>
              <a:t>01. Algorithms and Ranges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2C307-3943-4D3E-A526-681FACCDC224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46D93563-3137-4F94-AC4B-93AAA3732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DC26C9-A2B3-487B-896A-E7A34F8F29EB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/>
                <a:t>STE||AR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677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tamaran Thin"/>
              </a:rPr>
              <a:t>In the beginning was the STL...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91E9F-65EA-4FAD-BDA3-EB7BA3967FB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7C236B5-BAB2-47DB-A233-18D9EF78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081C7-A293-4AA2-8A7C-6731252B75B9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9FAD070-DD17-47AD-A82B-B59D09390B51}"/>
              </a:ext>
            </a:extLst>
          </p:cNvPr>
          <p:cNvSpPr txBox="1"/>
          <p:nvPr/>
        </p:nvSpPr>
        <p:spPr>
          <a:xfrm>
            <a:off x="1295400" y="2164933"/>
            <a:ext cx="48006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v{ 1, 2, 3, 4};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std::</a:t>
            </a:r>
            <a:r>
              <a:rPr lang="en-US" sz="2000" dirty="0">
                <a:solidFill>
                  <a:schemeClr val="accent3"/>
                </a:solidFill>
                <a:latin typeface="Consolas" panose="020B0609020204030204" pitchFamily="49" charset="0"/>
              </a:rPr>
              <a:t>find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(begin(v), end(v), 3);</a:t>
            </a:r>
            <a:endParaRPr lang="en-US" sz="2000" dirty="0"/>
          </a:p>
        </p:txBody>
      </p:sp>
      <p:sp>
        <p:nvSpPr>
          <p:cNvPr id="74" name="Google Shape;456;p45">
            <a:extLst>
              <a:ext uri="{FF2B5EF4-FFF2-40B4-BE49-F238E27FC236}">
                <a16:creationId xmlns:a16="http://schemas.microsoft.com/office/drawing/2014/main" id="{02FEE2D6-9BD7-439E-822B-F205696DD9F1}"/>
              </a:ext>
            </a:extLst>
          </p:cNvPr>
          <p:cNvSpPr/>
          <p:nvPr/>
        </p:nvSpPr>
        <p:spPr>
          <a:xfrm>
            <a:off x="2117766" y="4265722"/>
            <a:ext cx="470000" cy="12724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5" name="Google Shape;477;p45">
            <a:extLst>
              <a:ext uri="{FF2B5EF4-FFF2-40B4-BE49-F238E27FC236}">
                <a16:creationId xmlns:a16="http://schemas.microsoft.com/office/drawing/2014/main" id="{41CE9E7E-50E3-407B-A2DA-BBB3A6598A69}"/>
              </a:ext>
            </a:extLst>
          </p:cNvPr>
          <p:cNvCxnSpPr/>
          <p:nvPr/>
        </p:nvCxnSpPr>
        <p:spPr>
          <a:xfrm rot="10800000">
            <a:off x="2253266" y="2831322"/>
            <a:ext cx="0" cy="270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478;p45">
            <a:extLst>
              <a:ext uri="{FF2B5EF4-FFF2-40B4-BE49-F238E27FC236}">
                <a16:creationId xmlns:a16="http://schemas.microsoft.com/office/drawing/2014/main" id="{ED6E1F9B-6DAA-44AF-92C3-138F473714CD}"/>
              </a:ext>
            </a:extLst>
          </p:cNvPr>
          <p:cNvSpPr txBox="1"/>
          <p:nvPr/>
        </p:nvSpPr>
        <p:spPr>
          <a:xfrm>
            <a:off x="2257652" y="5136088"/>
            <a:ext cx="2543303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Basic, out of the box, standardized algorithms</a:t>
            </a:r>
            <a:endParaRPr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77" name="Google Shape;479;p45">
            <a:extLst>
              <a:ext uri="{FF2B5EF4-FFF2-40B4-BE49-F238E27FC236}">
                <a16:creationId xmlns:a16="http://schemas.microsoft.com/office/drawing/2014/main" id="{0CDA254D-3E52-4C38-BCD6-C77D00F70349}"/>
              </a:ext>
            </a:extLst>
          </p:cNvPr>
          <p:cNvSpPr txBox="1"/>
          <p:nvPr/>
        </p:nvSpPr>
        <p:spPr>
          <a:xfrm>
            <a:off x="2248880" y="4710880"/>
            <a:ext cx="2163345" cy="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8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Algorithms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2" name="Google Shape;456;p45">
            <a:extLst>
              <a:ext uri="{FF2B5EF4-FFF2-40B4-BE49-F238E27FC236}">
                <a16:creationId xmlns:a16="http://schemas.microsoft.com/office/drawing/2014/main" id="{026A5E9B-C05D-41C3-A410-12CD1C5966F9}"/>
              </a:ext>
            </a:extLst>
          </p:cNvPr>
          <p:cNvSpPr/>
          <p:nvPr/>
        </p:nvSpPr>
        <p:spPr>
          <a:xfrm>
            <a:off x="8212611" y="1759069"/>
            <a:ext cx="470000" cy="12724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" name="Google Shape;478;p45">
            <a:extLst>
              <a:ext uri="{FF2B5EF4-FFF2-40B4-BE49-F238E27FC236}">
                <a16:creationId xmlns:a16="http://schemas.microsoft.com/office/drawing/2014/main" id="{F37BB4E8-7601-498B-BBCF-C5EA5D32BC0C}"/>
              </a:ext>
            </a:extLst>
          </p:cNvPr>
          <p:cNvSpPr txBox="1"/>
          <p:nvPr/>
        </p:nvSpPr>
        <p:spPr>
          <a:xfrm>
            <a:off x="8352411" y="2471122"/>
            <a:ext cx="24688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Class templates for </a:t>
            </a:r>
            <a:r>
              <a:rPr lang="en-US" sz="1600" i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data</a:t>
            </a: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 </a:t>
            </a:r>
            <a:r>
              <a:rPr lang="en-US" sz="1600" i="1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structure</a:t>
            </a:r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 implementation like arrays, vectors, stacks etc.</a:t>
            </a:r>
            <a:endParaRPr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85" name="Google Shape;479;p45">
            <a:extLst>
              <a:ext uri="{FF2B5EF4-FFF2-40B4-BE49-F238E27FC236}">
                <a16:creationId xmlns:a16="http://schemas.microsoft.com/office/drawing/2014/main" id="{0EF8229D-CD15-4C35-96C3-5E401F1BF120}"/>
              </a:ext>
            </a:extLst>
          </p:cNvPr>
          <p:cNvSpPr txBox="1"/>
          <p:nvPr/>
        </p:nvSpPr>
        <p:spPr>
          <a:xfrm>
            <a:off x="8327011" y="2075540"/>
            <a:ext cx="2238766" cy="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Containers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95" name="Google Shape;477;p45">
            <a:extLst>
              <a:ext uri="{FF2B5EF4-FFF2-40B4-BE49-F238E27FC236}">
                <a16:creationId xmlns:a16="http://schemas.microsoft.com/office/drawing/2014/main" id="{4850BA6D-868B-47CE-839C-7E4543E71746}"/>
              </a:ext>
            </a:extLst>
          </p:cNvPr>
          <p:cNvCxnSpPr>
            <a:cxnSpLocks/>
          </p:cNvCxnSpPr>
          <p:nvPr/>
        </p:nvCxnSpPr>
        <p:spPr>
          <a:xfrm>
            <a:off x="3864990" y="1913641"/>
            <a:ext cx="4817621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477;p45">
            <a:extLst>
              <a:ext uri="{FF2B5EF4-FFF2-40B4-BE49-F238E27FC236}">
                <a16:creationId xmlns:a16="http://schemas.microsoft.com/office/drawing/2014/main" id="{DA6057F4-7416-4CD8-B4C7-810A5B4BA2AC}"/>
              </a:ext>
            </a:extLst>
          </p:cNvPr>
          <p:cNvCxnSpPr>
            <a:cxnSpLocks/>
          </p:cNvCxnSpPr>
          <p:nvPr/>
        </p:nvCxnSpPr>
        <p:spPr>
          <a:xfrm flipV="1">
            <a:off x="3864990" y="1913641"/>
            <a:ext cx="0" cy="30615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456;p45">
            <a:extLst>
              <a:ext uri="{FF2B5EF4-FFF2-40B4-BE49-F238E27FC236}">
                <a16:creationId xmlns:a16="http://schemas.microsoft.com/office/drawing/2014/main" id="{90CDB87C-AE90-4776-85F0-8684967B9970}"/>
              </a:ext>
            </a:extLst>
          </p:cNvPr>
          <p:cNvSpPr/>
          <p:nvPr/>
        </p:nvSpPr>
        <p:spPr>
          <a:xfrm>
            <a:off x="5999509" y="3804906"/>
            <a:ext cx="470000" cy="12724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" name="Google Shape;478;p45">
            <a:extLst>
              <a:ext uri="{FF2B5EF4-FFF2-40B4-BE49-F238E27FC236}">
                <a16:creationId xmlns:a16="http://schemas.microsoft.com/office/drawing/2014/main" id="{135B3F93-48D2-45A4-B024-3DB3443A6A7C}"/>
              </a:ext>
            </a:extLst>
          </p:cNvPr>
          <p:cNvSpPr txBox="1"/>
          <p:nvPr/>
        </p:nvSpPr>
        <p:spPr>
          <a:xfrm>
            <a:off x="6139308" y="4516959"/>
            <a:ext cx="2543303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Pointer-like objects that refer to elements in the containers</a:t>
            </a:r>
            <a:endParaRPr sz="1600" dirty="0">
              <a:solidFill>
                <a:schemeClr val="dk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113" name="Google Shape;479;p45">
            <a:extLst>
              <a:ext uri="{FF2B5EF4-FFF2-40B4-BE49-F238E27FC236}">
                <a16:creationId xmlns:a16="http://schemas.microsoft.com/office/drawing/2014/main" id="{B191FB49-F75D-4B09-AC49-73FAD5082AAE}"/>
              </a:ext>
            </a:extLst>
          </p:cNvPr>
          <p:cNvSpPr txBox="1"/>
          <p:nvPr/>
        </p:nvSpPr>
        <p:spPr>
          <a:xfrm>
            <a:off x="6113908" y="4121377"/>
            <a:ext cx="2163345" cy="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Iterators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114" name="Google Shape;477;p45">
            <a:extLst>
              <a:ext uri="{FF2B5EF4-FFF2-40B4-BE49-F238E27FC236}">
                <a16:creationId xmlns:a16="http://schemas.microsoft.com/office/drawing/2014/main" id="{25835644-C62C-4ECA-A81C-978D8E9485F3}"/>
              </a:ext>
            </a:extLst>
          </p:cNvPr>
          <p:cNvCxnSpPr>
            <a:cxnSpLocks/>
          </p:cNvCxnSpPr>
          <p:nvPr/>
        </p:nvCxnSpPr>
        <p:spPr>
          <a:xfrm flipV="1">
            <a:off x="4404196" y="2831324"/>
            <a:ext cx="0" cy="1290053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477;p45">
            <a:extLst>
              <a:ext uri="{FF2B5EF4-FFF2-40B4-BE49-F238E27FC236}">
                <a16:creationId xmlns:a16="http://schemas.microsoft.com/office/drawing/2014/main" id="{5DB4B206-FCF1-4CBC-AD56-9A611B4E0ABF}"/>
              </a:ext>
            </a:extLst>
          </p:cNvPr>
          <p:cNvCxnSpPr>
            <a:cxnSpLocks/>
          </p:cNvCxnSpPr>
          <p:nvPr/>
        </p:nvCxnSpPr>
        <p:spPr>
          <a:xfrm>
            <a:off x="4404196" y="4124086"/>
            <a:ext cx="2073999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Slide Number Placeholder 121">
            <a:extLst>
              <a:ext uri="{FF2B5EF4-FFF2-40B4-BE49-F238E27FC236}">
                <a16:creationId xmlns:a16="http://schemas.microsoft.com/office/drawing/2014/main" id="{AE7163D3-35E8-4C58-B248-9394231D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/>
      <p:bldP spid="77" grpId="0"/>
      <p:bldP spid="82" grpId="0" animBg="1"/>
      <p:bldP spid="84" grpId="0"/>
      <p:bldP spid="85" grpId="0"/>
      <p:bldP spid="111" grpId="0" animBg="1"/>
      <p:bldP spid="112" grpId="0"/>
      <p:bldP spid="1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8466200" y="858433"/>
            <a:ext cx="1410000" cy="41388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37500"/>
          <a:stretch/>
        </p:blipFill>
        <p:spPr>
          <a:xfrm>
            <a:off x="441901" y="361834"/>
            <a:ext cx="5633199" cy="600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7242667" y="947567"/>
            <a:ext cx="3850800" cy="273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3733" dirty="0">
                <a:solidFill>
                  <a:schemeClr val="lt1"/>
                </a:solidFill>
                <a:latin typeface="Livvic"/>
              </a:rPr>
              <a:t>Parallelism TS</a:t>
            </a:r>
            <a:endParaRPr sz="3733" dirty="0">
              <a:solidFill>
                <a:schemeClr val="lt1"/>
              </a:solidFill>
              <a:latin typeface="Livvic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7095534" y="3632833"/>
            <a:ext cx="3997866" cy="23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latin typeface="Catamaran Thin"/>
              </a:rPr>
              <a:t>“C++17 ships and the concepts of execution policies are introduced. The standard now, officially supports parallelism and the STL algorithms could finally be performant!”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8800" y="2214033"/>
            <a:ext cx="1410000" cy="14276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FDFFC-1D9D-4DBA-A554-60C5043D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E91E9F-65EA-4FAD-BDA3-EB7BA3967FB2}"/>
              </a:ext>
            </a:extLst>
          </p:cNvPr>
          <p:cNvGrpSpPr/>
          <p:nvPr/>
        </p:nvGrpSpPr>
        <p:grpSpPr>
          <a:xfrm>
            <a:off x="441980" y="6284226"/>
            <a:ext cx="2716000" cy="415498"/>
            <a:chOff x="951027" y="6029702"/>
            <a:chExt cx="2716000" cy="415498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D7C236B5-BAB2-47DB-A233-18D9EF788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027" y="6066042"/>
              <a:ext cx="342818" cy="34281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081C7-A293-4AA2-8A7C-6731252B75B9}"/>
                </a:ext>
              </a:extLst>
            </p:cNvPr>
            <p:cNvSpPr txBox="1"/>
            <p:nvPr/>
          </p:nvSpPr>
          <p:spPr>
            <a:xfrm>
              <a:off x="1293845" y="6029702"/>
              <a:ext cx="23731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>
                  <a:solidFill>
                    <a:schemeClr val="tx2"/>
                  </a:solidFill>
                </a:rPr>
                <a:t>STE||AR GROUP</a:t>
              </a:r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2021A8F-5AB9-4633-9C1E-867AAD8455C4}"/>
              </a:ext>
            </a:extLst>
          </p:cNvPr>
          <p:cNvSpPr txBox="1">
            <a:spLocks/>
          </p:cNvSpPr>
          <p:nvPr/>
        </p:nvSpPr>
        <p:spPr>
          <a:xfrm>
            <a:off x="1295399" y="1837899"/>
            <a:ext cx="7899400" cy="64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tamaran Thin"/>
              </a:rPr>
              <a:t>The user can now define the way their algorithm wants to run: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A6A55E-E236-4977-AC34-F451B769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A66E13-45D6-4541-88E0-0FDD57E88CDB}"/>
              </a:ext>
            </a:extLst>
          </p:cNvPr>
          <p:cNvSpPr/>
          <p:nvPr/>
        </p:nvSpPr>
        <p:spPr>
          <a:xfrm>
            <a:off x="2679566" y="2670910"/>
            <a:ext cx="5452380" cy="278030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F434DAE-A7C7-4E10-BF2E-C0DBD2B7D2A3}"/>
              </a:ext>
            </a:extLst>
          </p:cNvPr>
          <p:cNvSpPr txBox="1">
            <a:spLocks/>
          </p:cNvSpPr>
          <p:nvPr/>
        </p:nvSpPr>
        <p:spPr>
          <a:xfrm>
            <a:off x="2899246" y="2835801"/>
            <a:ext cx="5108412" cy="25174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tamaran Thin"/>
              </a:rPr>
              <a:t>Sequenced Execution policy (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seq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latin typeface="Catamaran Thin"/>
            </a:endParaRPr>
          </a:p>
          <a:p>
            <a:r>
              <a:rPr lang="en-US" dirty="0">
                <a:latin typeface="Catamaran Thin"/>
              </a:rPr>
              <a:t>Parallel Execution policy (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par</a:t>
            </a:r>
            <a:r>
              <a:rPr lang="en-US" dirty="0">
                <a:latin typeface="Catamaran Thin"/>
              </a:rPr>
              <a:t>)</a:t>
            </a:r>
          </a:p>
          <a:p>
            <a:r>
              <a:rPr lang="en-US" sz="2000" dirty="0">
                <a:latin typeface="Catamaran Thin"/>
              </a:rPr>
              <a:t>Vectorization Execution policy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tamaran Thin"/>
              </a:rPr>
              <a:t>un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seq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dirty="0">
              <a:latin typeface="Catamaran Thin"/>
            </a:endParaRPr>
          </a:p>
          <a:p>
            <a:r>
              <a:rPr lang="en-US" dirty="0">
                <a:latin typeface="Catamaran Thin"/>
              </a:rPr>
              <a:t>Parallel Vector Execution policy (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par_unseq</a:t>
            </a:r>
            <a:r>
              <a:rPr lang="en-US" dirty="0">
                <a:latin typeface="Catamaran Thin"/>
              </a:rPr>
              <a:t>)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Catamaran Thin"/>
              </a:rPr>
              <a:t>Asynchronous Execution policy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627ED3-EEBC-4FD4-8C78-9B9F270D306C}"/>
              </a:ext>
            </a:extLst>
          </p:cNvPr>
          <p:cNvCxnSpPr>
            <a:cxnSpLocks/>
          </p:cNvCxnSpPr>
          <p:nvPr/>
        </p:nvCxnSpPr>
        <p:spPr>
          <a:xfrm flipH="1">
            <a:off x="3157981" y="5042734"/>
            <a:ext cx="332271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9DFA03D2-05A4-44CB-AE4A-73CE1DDAD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503853"/>
            <a:ext cx="5389879" cy="114238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tamaran Thin"/>
              </a:rPr>
              <a:t>Execution Policies</a:t>
            </a:r>
          </a:p>
        </p:txBody>
      </p:sp>
    </p:spTree>
    <p:extLst>
      <p:ext uri="{BB962C8B-B14F-4D97-AF65-F5344CB8AC3E}">
        <p14:creationId xmlns:p14="http://schemas.microsoft.com/office/powerpoint/2010/main" val="102316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5989</TotalTime>
  <Words>3116</Words>
  <Application>Microsoft Office PowerPoint</Application>
  <PresentationFormat>Widescreen</PresentationFormat>
  <Paragraphs>605</Paragraphs>
  <Slides>52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Arial</vt:lpstr>
      <vt:lpstr>Catamaran Thin</vt:lpstr>
      <vt:lpstr>Consolas</vt:lpstr>
      <vt:lpstr>Didact Gothic</vt:lpstr>
      <vt:lpstr>DM Serif Display</vt:lpstr>
      <vt:lpstr>Fira Sans Extra Condensed Medium</vt:lpstr>
      <vt:lpstr>Livvic</vt:lpstr>
      <vt:lpstr>Roboto</vt:lpstr>
      <vt:lpstr>Times New Roman</vt:lpstr>
      <vt:lpstr>Wingdings</vt:lpstr>
      <vt:lpstr>Diamond Grid 16x9</vt:lpstr>
      <vt:lpstr>PowerPoint Presentation</vt:lpstr>
      <vt:lpstr>Parallelism on Ranges: Should We?</vt:lpstr>
      <vt:lpstr>Who’s Giannis</vt:lpstr>
      <vt:lpstr>What’s STE||AR Group</vt:lpstr>
      <vt:lpstr>TABLE OF CONTENTS</vt:lpstr>
      <vt:lpstr>01. Algorithms and Ranges</vt:lpstr>
      <vt:lpstr>In the beginning was the STL...</vt:lpstr>
      <vt:lpstr>Parallelism TS</vt:lpstr>
      <vt:lpstr>Execution Policies</vt:lpstr>
      <vt:lpstr>New Parallel - Overloads</vt:lpstr>
      <vt:lpstr>PowerPoint Presentation</vt:lpstr>
      <vt:lpstr>A wild range-v3 appears</vt:lpstr>
      <vt:lpstr>A range is:</vt:lpstr>
      <vt:lpstr>PowerPoint Presentation</vt:lpstr>
      <vt:lpstr>Range-v3: Expressiveness</vt:lpstr>
      <vt:lpstr>PowerPoint Presentation</vt:lpstr>
      <vt:lpstr>PowerPoint Presentation</vt:lpstr>
      <vt:lpstr>Range-v3: Composability</vt:lpstr>
      <vt:lpstr>PowerPoint Presentation</vt:lpstr>
      <vt:lpstr>02. HPX</vt:lpstr>
      <vt:lpstr>GENERAL PURPOSE LIBRARY</vt:lpstr>
      <vt:lpstr>OUR EXECUTION MODEL</vt:lpstr>
      <vt:lpstr>Dynamic Thread Allocation</vt:lpstr>
      <vt:lpstr>HPX Execution Policies</vt:lpstr>
      <vt:lpstr>FUTURIZE EVERYTHING</vt:lpstr>
      <vt:lpstr>HPX IS ALL ABOUT</vt:lpstr>
      <vt:lpstr>HPX Algorithms Support</vt:lpstr>
      <vt:lpstr>PowerPoint Presentation</vt:lpstr>
      <vt:lpstr>03. PARALLEL RANGES</vt:lpstr>
      <vt:lpstr>Stage 0</vt:lpstr>
      <vt:lpstr>Stage 1</vt:lpstr>
      <vt:lpstr>PowerPoint Presentation</vt:lpstr>
      <vt:lpstr>PowerPoint Presentation</vt:lpstr>
      <vt:lpstr>Stage 2 – Final goal</vt:lpstr>
      <vt:lpstr>PowerPoint Presentation</vt:lpstr>
      <vt:lpstr>PowerPoint Presentation</vt:lpstr>
      <vt:lpstr>A. Inherent Fusion</vt:lpstr>
      <vt:lpstr>A. Inherent Fusion</vt:lpstr>
      <vt:lpstr>A. Inherent Fusion</vt:lpstr>
      <vt:lpstr>A. Inherent Fusion</vt:lpstr>
      <vt:lpstr>B. Hard vs Easy to Parallelize combinations</vt:lpstr>
      <vt:lpstr>HPX/Range-v3</vt:lpstr>
      <vt:lpstr>PowerPoint Presentation</vt:lpstr>
      <vt:lpstr>HPX/Ranges benefits</vt:lpstr>
      <vt:lpstr>PowerPoint Presentation</vt:lpstr>
      <vt:lpstr>04. RESULTS</vt:lpstr>
      <vt:lpstr>A bad case</vt:lpstr>
      <vt:lpstr>A good case</vt:lpstr>
      <vt:lpstr>05. FUTURE WORK</vt:lpstr>
      <vt:lpstr>Things to consider</vt:lpstr>
      <vt:lpstr>Should We?</vt:lpstr>
      <vt:lpstr>THE END -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Parallelism on Ranges: Should We?</dc:title>
  <dc:creator>Ioannis Gonidelis</dc:creator>
  <cp:lastModifiedBy>Ioannis Gonidelis</cp:lastModifiedBy>
  <cp:revision>249</cp:revision>
  <dcterms:created xsi:type="dcterms:W3CDTF">2021-04-18T09:13:18Z</dcterms:created>
  <dcterms:modified xsi:type="dcterms:W3CDTF">2021-05-04T16:29:48Z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